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54"/>
  </p:notesMasterIdLst>
  <p:handoutMasterIdLst>
    <p:handoutMasterId r:id="rId55"/>
  </p:handoutMasterIdLst>
  <p:sldIdLst>
    <p:sldId id="257" r:id="rId6"/>
    <p:sldId id="421" r:id="rId7"/>
    <p:sldId id="440" r:id="rId8"/>
    <p:sldId id="441" r:id="rId9"/>
    <p:sldId id="442" r:id="rId10"/>
    <p:sldId id="443" r:id="rId11"/>
    <p:sldId id="444" r:id="rId12"/>
    <p:sldId id="445" r:id="rId13"/>
    <p:sldId id="446" r:id="rId14"/>
    <p:sldId id="447" r:id="rId15"/>
    <p:sldId id="448" r:id="rId16"/>
    <p:sldId id="449" r:id="rId17"/>
    <p:sldId id="403" r:id="rId18"/>
    <p:sldId id="404" r:id="rId19"/>
    <p:sldId id="405" r:id="rId20"/>
    <p:sldId id="406" r:id="rId21"/>
    <p:sldId id="428" r:id="rId22"/>
    <p:sldId id="407" r:id="rId23"/>
    <p:sldId id="429" r:id="rId24"/>
    <p:sldId id="424" r:id="rId25"/>
    <p:sldId id="408" r:id="rId26"/>
    <p:sldId id="425" r:id="rId27"/>
    <p:sldId id="409" r:id="rId28"/>
    <p:sldId id="410" r:id="rId29"/>
    <p:sldId id="413" r:id="rId30"/>
    <p:sldId id="422" r:id="rId31"/>
    <p:sldId id="412" r:id="rId32"/>
    <p:sldId id="414" r:id="rId33"/>
    <p:sldId id="452" r:id="rId34"/>
    <p:sldId id="423" r:id="rId35"/>
    <p:sldId id="455" r:id="rId36"/>
    <p:sldId id="415" r:id="rId37"/>
    <p:sldId id="433" r:id="rId38"/>
    <p:sldId id="451" r:id="rId39"/>
    <p:sldId id="454" r:id="rId40"/>
    <p:sldId id="430" r:id="rId41"/>
    <p:sldId id="431" r:id="rId42"/>
    <p:sldId id="432" r:id="rId43"/>
    <p:sldId id="435" r:id="rId44"/>
    <p:sldId id="436" r:id="rId45"/>
    <p:sldId id="434" r:id="rId46"/>
    <p:sldId id="453" r:id="rId47"/>
    <p:sldId id="450" r:id="rId48"/>
    <p:sldId id="439" r:id="rId49"/>
    <p:sldId id="416" r:id="rId50"/>
    <p:sldId id="418" r:id="rId51"/>
    <p:sldId id="385" r:id="rId52"/>
    <p:sldId id="438" r:id="rId5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xmlns:mc="http://schemas.openxmlformats.org/markup-compatibility/2006" xmlns:a14="http://schemas.microsoft.com/office/drawing/2010/main" val="FF0000" mc:Ignorable=""/>
        </p14:laserClr>
      </p:ext>
      <p:ext uri="{2FDB2607-1784-4EEB-B798-7EB5836EED8A}">
        <p14:showMediaCtrls xmlns:p14="http://schemas.microsoft.com/office/powerpoint/2010/main" val="1"/>
      </p:ext>
    </p:extLst>
  </p:showPr>
  <p:clrMru>
    <a:srgbClr xmlns:mc="http://schemas.openxmlformats.org/markup-compatibility/2006" xmlns:a14="http://schemas.microsoft.com/office/drawing/2010/main" val="260859" mc:Ignorable=""/>
    <a:srgbClr xmlns:mc="http://schemas.openxmlformats.org/markup-compatibility/2006" xmlns:a14="http://schemas.microsoft.com/office/drawing/2010/main" val="000000" mc:Ignorable=""/>
    <a:srgbClr xmlns:mc="http://schemas.openxmlformats.org/markup-compatibility/2006" xmlns:a14="http://schemas.microsoft.com/office/drawing/2010/main" val="FFFFFF" mc:Ignorable=""/>
    <a:srgbClr xmlns:mc="http://schemas.openxmlformats.org/markup-compatibility/2006" xmlns:a14="http://schemas.microsoft.com/office/drawing/2010/main" val="056CB6" mc:Ignorable=""/>
    <a:srgbClr xmlns:mc="http://schemas.openxmlformats.org/markup-compatibility/2006" xmlns:a14="http://schemas.microsoft.com/office/drawing/2010/main" val="333333" mc:Ignorable=""/>
    <a:srgbClr xmlns:mc="http://schemas.openxmlformats.org/markup-compatibility/2006" xmlns:a14="http://schemas.microsoft.com/office/drawing/2010/main" val="292929" mc:Ignorable=""/>
    <a:srgbClr xmlns:mc="http://schemas.openxmlformats.org/markup-compatibility/2006" xmlns:a14="http://schemas.microsoft.com/office/drawing/2010/main" val="F8F57B" mc:Ignorable=""/>
    <a:srgbClr xmlns:mc="http://schemas.openxmlformats.org/markup-compatibility/2006" xmlns:a14="http://schemas.microsoft.com/office/drawing/2010/main" val="F6AE1E" mc:Ignorable=""/>
    <a:srgbClr xmlns:mc="http://schemas.openxmlformats.org/markup-compatibility/2006" xmlns:a14="http://schemas.microsoft.com/office/drawing/2010/main" val="FF0066" mc:Ignorable=""/>
    <a:srgbClr xmlns:mc="http://schemas.openxmlformats.org/markup-compatibility/2006" xmlns:a14="http://schemas.microsoft.com/office/drawing/2010/main" val="F3AF35" mc:Ignorabl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615" autoAdjust="0"/>
    <p:restoredTop sz="82185" autoAdjust="0"/>
  </p:normalViewPr>
  <p:slideViewPr>
    <p:cSldViewPr snapToGrid="0">
      <p:cViewPr>
        <p:scale>
          <a:sx n="79" d="100"/>
          <a:sy n="79" d="100"/>
        </p:scale>
        <p:origin x="-811" y="130"/>
      </p:cViewPr>
      <p:guideLst>
        <p:guide orient="horz" pos="144"/>
        <p:guide orient="horz" pos="912"/>
        <p:guide orient="horz" pos="1484"/>
        <p:guide orient="horz" pos="1200"/>
        <p:guide orient="horz" pos="2731"/>
        <p:guide orient="horz" pos="4176"/>
        <p:guide orient="horz" pos="2737"/>
        <p:guide pos="2880"/>
        <p:guide pos="240"/>
        <p:guide pos="460"/>
        <p:guide pos="5520"/>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01" d="100"/>
          <a:sy n="101" d="100"/>
        </p:scale>
        <p:origin x="-35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latin typeface="Segoe UI" pitchFamily="34" charset="0"/>
              </a:rPr>
              <a:t>&lt;Event Name and Date&gt;</a:t>
            </a:r>
            <a:endParaRPr lang="en-US">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3/29/2010</a:t>
            </a:fld>
            <a:endParaRPr lang="en-US">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xmlns:mc="http://schemas.openxmlformats.org/markup-compatibility/2006" xmlns:a14="http://schemas.microsoft.com/office/drawing/2010/main" val="000000" mc:Ignorable=""/>
                </a:solidFill>
                <a:latin typeface="Segoe UI" pitchFamily="34" charset="0"/>
              </a:rPr>
            </a:br>
            <a:r>
              <a:rPr lang="en-US" sz="50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0442836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&lt;Event Name and Date&gt;</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3/29/2010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latin typeface="Segoe UI" pitchFamily="34" charset="0"/>
              </a:rPr>
            </a:br>
            <a:r>
              <a:rPr lang="en-US"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a:p>
        </p:txBody>
      </p:sp>
    </p:spTree>
    <p:extLst>
      <p:ext uri="{BB962C8B-B14F-4D97-AF65-F5344CB8AC3E}">
        <p14:creationId xmlns:p14="http://schemas.microsoft.com/office/powerpoint/2010/main" val="3006452427"/>
      </p:ext>
    </p:extLst>
  </p:cSld>
  <p:clrMap bg1="lt1" tx1="dk1" bg2="lt2" tx2="dk2" accent1="accent1" accent2="accent2" accent3="accent3" accent4="accent4" accent5="accent5" accent6="accent6" hlink="hlink" folHlink="folHlink"/>
  <p:hf hdr="0" ftr="0" dt="0"/>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&lt;Event Name and Date&gt;</a:t>
            </a:r>
            <a:endParaRPr lang="en-US"/>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a:p>
        </p:txBody>
      </p:sp>
      <p:sp>
        <p:nvSpPr>
          <p:cNvPr id="6" name="Footer Placeholder 5"/>
          <p:cNvSpPr>
            <a:spLocks noGrp="1"/>
          </p:cNvSpPr>
          <p:nvPr>
            <p:ph type="ftr" sz="quarter" idx="12"/>
          </p:nvPr>
        </p:nvSpPr>
        <p:spPr>
          <a:xfrm>
            <a:off x="0" y="8685213"/>
            <a:ext cx="6172200" cy="457200"/>
          </a:xfrm>
        </p:spPr>
        <p:txBody>
          <a:bodyPr/>
          <a:lstStyle/>
          <a:p>
            <a:r>
              <a:rPr lang="en-US" sz="50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xmlns:mc="http://schemas.openxmlformats.org/markup-compatibility/2006" xmlns:a14="http://schemas.microsoft.com/office/drawing/2010/main" val="000000" mc:Ignorable=""/>
                </a:solidFill>
                <a:latin typeface="Segoe UI" pitchFamily="34" charset="0"/>
              </a:rPr>
            </a:br>
            <a:r>
              <a:rPr lang="en-US" sz="50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sz="50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3" name="Notes Placeholder 2"/>
          <p:cNvSpPr>
            <a:spLocks noGrp="1"/>
          </p:cNvSpPr>
          <p:nvPr>
            <p:ph type="body" idx="1"/>
          </p:nvPr>
        </p:nvSpPr>
        <p:spPr/>
        <p:txBody>
          <a:bodyPr>
            <a:normAutofit fontScale="77500" lnSpcReduction="20000"/>
          </a:bodyPr>
          <a:lstStyle/>
          <a:p>
            <a:pPr defTabSz="897264">
              <a:spcAft>
                <a:spcPts val="327"/>
              </a:spcAft>
              <a:defRPr/>
            </a:pPr>
            <a:endParaRPr lang="en-US" dirty="0"/>
          </a:p>
        </p:txBody>
      </p:sp>
      <p:sp>
        <p:nvSpPr>
          <p:cNvPr id="63492"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6ADE4378-9B4C-46BA-941A-A2738FF5A047}" type="slidenum">
              <a:rPr lang="en-US"/>
              <a:pPr defTabSz="895743" fontAlgn="base">
                <a:spcBef>
                  <a:spcPct val="0"/>
                </a:spcBef>
                <a:spcAft>
                  <a:spcPct val="0"/>
                </a:spcAft>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2707"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r>
              <a:rPr lang="en-US" sz="900" b="1" kern="1200" dirty="0" smtClean="0">
                <a:solidFill>
                  <a:schemeClr val="tx1"/>
                </a:solidFill>
                <a:effectLst/>
                <a:latin typeface="Segoe UI" pitchFamily="34" charset="0"/>
                <a:ea typeface="+mn-ea"/>
                <a:cs typeface="+mn-cs"/>
              </a:rPr>
              <a:t>Strong-typing </a:t>
            </a:r>
            <a:r>
              <a:rPr lang="en-US" sz="900" b="1" kern="1200" dirty="0" err="1" smtClean="0">
                <a:solidFill>
                  <a:schemeClr val="tx1"/>
                </a:solidFill>
                <a:effectLst/>
                <a:latin typeface="Segoe UI" pitchFamily="34" charset="0"/>
                <a:ea typeface="+mn-ea"/>
                <a:cs typeface="+mn-cs"/>
              </a:rPr>
              <a:t>vs</a:t>
            </a:r>
            <a:r>
              <a:rPr lang="en-US" sz="900" b="1" kern="1200" dirty="0" smtClean="0">
                <a:solidFill>
                  <a:schemeClr val="tx1"/>
                </a:solidFill>
                <a:effectLst/>
                <a:latin typeface="Segoe UI" pitchFamily="34" charset="0"/>
                <a:ea typeface="+mn-ea"/>
                <a:cs typeface="+mn-cs"/>
              </a:rPr>
              <a:t> Weak-typing</a:t>
            </a:r>
            <a:endParaRPr lang="en-US" b="1" dirty="0" smtClean="0"/>
          </a:p>
          <a:p>
            <a:r>
              <a:rPr lang="en-US" dirty="0" smtClean="0"/>
              <a:t/>
            </a:r>
            <a:br>
              <a:rPr lang="en-US" dirty="0" smtClean="0"/>
            </a:br>
            <a:r>
              <a:rPr lang="en-US" dirty="0" smtClean="0"/>
              <a:t/>
            </a:r>
            <a:br>
              <a:rPr lang="en-US" dirty="0" smtClean="0"/>
            </a:br>
            <a:r>
              <a:rPr lang="en-US" b="1" dirty="0" smtClean="0">
                <a:effectLst/>
              </a:rPr>
              <a:t>Strong type</a:t>
            </a:r>
            <a:r>
              <a:rPr lang="en-US" dirty="0" smtClean="0"/>
              <a:t> is checking the types of variables at </a:t>
            </a:r>
            <a:r>
              <a:rPr lang="en-US" i="1" dirty="0" smtClean="0">
                <a:effectLst/>
              </a:rPr>
              <a:t>compile</a:t>
            </a:r>
            <a:r>
              <a:rPr lang="en-US" dirty="0" smtClean="0"/>
              <a:t> time. </a:t>
            </a:r>
            <a:r>
              <a:rPr lang="en-US" b="1" dirty="0" smtClean="0">
                <a:effectLst/>
              </a:rPr>
              <a:t>Weak typing</a:t>
            </a:r>
            <a:r>
              <a:rPr lang="en-US" dirty="0" smtClean="0"/>
              <a:t> is checking the types of the system at </a:t>
            </a:r>
            <a:r>
              <a:rPr lang="en-US" i="1" dirty="0" smtClean="0">
                <a:effectLst/>
              </a:rPr>
              <a:t>run-</a:t>
            </a:r>
            <a:r>
              <a:rPr lang="en-US" dirty="0" smtClean="0"/>
              <a:t>time. </a:t>
            </a:r>
            <a:br>
              <a:rPr lang="en-US" dirty="0" smtClean="0"/>
            </a:br>
            <a:r>
              <a:rPr lang="en-US" dirty="0" smtClean="0"/>
              <a:t/>
            </a:r>
            <a:br>
              <a:rPr lang="en-US" dirty="0" smtClean="0"/>
            </a:br>
            <a:r>
              <a:rPr lang="en-US" dirty="0" smtClean="0"/>
              <a:t>For scripts we will use </a:t>
            </a:r>
            <a:r>
              <a:rPr lang="en-US" b="1" dirty="0" smtClean="0">
                <a:effectLst/>
              </a:rPr>
              <a:t>weak typing</a:t>
            </a:r>
            <a:r>
              <a:rPr lang="en-US" dirty="0" smtClean="0"/>
              <a:t>. </a:t>
            </a:r>
            <a:br>
              <a:rPr lang="en-US" dirty="0" smtClean="0"/>
            </a:br>
            <a:r>
              <a:rPr lang="en-US" dirty="0" smtClean="0"/>
              <a:t/>
            </a:r>
            <a:br>
              <a:rPr lang="en-US" dirty="0" smtClean="0"/>
            </a:br>
            <a:r>
              <a:rPr lang="en-US" dirty="0" smtClean="0"/>
              <a:t>In big </a:t>
            </a:r>
            <a:r>
              <a:rPr lang="en-US" dirty="0" err="1" smtClean="0"/>
              <a:t>programs,we</a:t>
            </a:r>
            <a:r>
              <a:rPr lang="en-US" dirty="0" smtClean="0"/>
              <a:t> will use </a:t>
            </a:r>
            <a:r>
              <a:rPr lang="en-US" b="1" dirty="0" smtClean="0">
                <a:effectLst/>
              </a:rPr>
              <a:t>strong typing</a:t>
            </a:r>
            <a:r>
              <a:rPr lang="en-US" dirty="0" smtClean="0"/>
              <a:t> which can reduce errors at compile time</a:t>
            </a:r>
          </a:p>
        </p:txBody>
      </p:sp>
      <p:sp>
        <p:nvSpPr>
          <p:cNvPr id="72708" name="Header Placeholder 3"/>
          <p:cNvSpPr>
            <a:spLocks noGrp="1"/>
          </p:cNvSpPr>
          <p:nvPr>
            <p:ph type="hdr" sz="quarter"/>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endParaRPr lang="en-US"/>
          </a:p>
        </p:txBody>
      </p:sp>
      <p:sp>
        <p:nvSpPr>
          <p:cNvPr id="72709" name="Date Placeholder 4"/>
          <p:cNvSpPr>
            <a:spLocks noGrp="1"/>
          </p:cNvSpPr>
          <p:nvPr>
            <p:ph type="dt" sz="quarter"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29412C2C-D6F4-4791-954F-DAF9602E7EF3}" type="datetime8">
              <a:rPr lang="en-US"/>
              <a:pPr defTabSz="895743" fontAlgn="base">
                <a:spcBef>
                  <a:spcPct val="0"/>
                </a:spcBef>
                <a:spcAft>
                  <a:spcPct val="0"/>
                </a:spcAft>
              </a:pPr>
              <a:t>3/29/2010 11:42 AM</a:t>
            </a:fld>
            <a:endParaRPr lang="en-US"/>
          </a:p>
        </p:txBody>
      </p:sp>
      <p:sp>
        <p:nvSpPr>
          <p:cNvPr id="72710" name="Footer Placeholder 5"/>
          <p:cNvSpPr>
            <a:spLocks noGrp="1"/>
          </p:cNvSpPr>
          <p:nvPr>
            <p:ph type="ftr" sz="quarter" idx="4"/>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r>
              <a:rPr lang="en-US">
                <a:solidFill>
                  <a:srgbClr xmlns:mc="http://schemas.openxmlformats.org/markup-compatibility/2006" xmlns:a14="http://schemas.microsoft.com/office/drawing/2010/main" val="000000" mc:Ignorable=""/>
                </a:solidFill>
              </a:rPr>
              <a:t>© 2007 Microsoft Corporation. All rights reserved. Microsoft, Windows, Windows Vista and other product names are or may be registered trademarks and/or trademarks in the U.S. and/or other countries.</a:t>
            </a:r>
          </a:p>
          <a:p>
            <a:pPr defTabSz="895743" fontAlgn="base">
              <a:spcBef>
                <a:spcPct val="0"/>
              </a:spcBef>
              <a:spcAft>
                <a:spcPct val="0"/>
              </a:spcAft>
            </a:pPr>
            <a:r>
              <a:rPr lang="en-US">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xmlns:mc="http://schemas.openxmlformats.org/markup-compatibility/2006" xmlns:a14="http://schemas.microsoft.com/office/drawing/2010/main" val="000000" mc:Ignorable=""/>
                </a:solidFill>
              </a:rPr>
            </a:br>
            <a:r>
              <a:rPr lang="en-US">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p>
          <a:p>
            <a:pPr defTabSz="895743" fontAlgn="base">
              <a:spcBef>
                <a:spcPct val="0"/>
              </a:spcBef>
              <a:spcAft>
                <a:spcPct val="0"/>
              </a:spcAft>
            </a:pPr>
            <a:endParaRPr lang="en-US"/>
          </a:p>
        </p:txBody>
      </p:sp>
      <p:sp>
        <p:nvSpPr>
          <p:cNvPr id="72711" name="Slide Number Placeholder 6"/>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6B5B3D32-B17E-47C1-BE1F-9E26354D318D}" type="slidenum">
              <a:rPr lang="en-US"/>
              <a:pPr defTabSz="895743" fontAlgn="base">
                <a:spcBef>
                  <a:spcPct val="0"/>
                </a:spcBef>
                <a:spcAft>
                  <a:spcPct val="0"/>
                </a:spcAft>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3731"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7D72B14E-6BC3-41DB-9933-648CEF2C96CA}" type="slidenum">
              <a:rPr lang="en-US"/>
              <a:pPr defTabSz="895743" fontAlgn="base">
                <a:spcBef>
                  <a:spcPct val="0"/>
                </a:spcBef>
                <a:spcAft>
                  <a:spcPct val="0"/>
                </a:spcAft>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4755"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a:p>
        </p:txBody>
      </p:sp>
      <p:sp>
        <p:nvSpPr>
          <p:cNvPr id="74756"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00E87297-E00B-48ED-B1BC-B52DE4E92AE5}" type="slidenum">
              <a:rPr lang="en-US">
                <a:solidFill>
                  <a:srgbClr xmlns:mc="http://schemas.openxmlformats.org/markup-compatibility/2006" xmlns:a14="http://schemas.microsoft.com/office/drawing/2010/main" val="000000" mc:Ignorable=""/>
                </a:solidFill>
                <a:latin typeface="Calibri" pitchFamily="34" charset="0"/>
              </a:rPr>
              <a:pPr defTabSz="895743" fontAlgn="base">
                <a:spcBef>
                  <a:spcPct val="0"/>
                </a:spcBef>
                <a:spcAft>
                  <a:spcPct val="0"/>
                </a:spcAft>
              </a:pPr>
              <a:t>16</a:t>
            </a:fld>
            <a:endParaRPr lang="en-US">
              <a:solidFill>
                <a:srgbClr xmlns:mc="http://schemas.openxmlformats.org/markup-compatibility/2006" xmlns:a14="http://schemas.microsoft.com/office/drawing/2010/main" val="000000" mc:Ignorable=""/>
              </a:solidFill>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5779"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a:p>
        </p:txBody>
      </p:sp>
      <p:sp>
        <p:nvSpPr>
          <p:cNvPr id="75780" name="Date Placeholder 4"/>
          <p:cNvSpPr>
            <a:spLocks noGrp="1"/>
          </p:cNvSpPr>
          <p:nvPr>
            <p:ph type="dt" sz="quarter"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701F4C07-7F7D-464E-BCC9-F88DB6C41FD7}" type="datetime1">
              <a:rPr lang="en-US">
                <a:solidFill>
                  <a:srgbClr xmlns:mc="http://schemas.openxmlformats.org/markup-compatibility/2006" xmlns:a14="http://schemas.microsoft.com/office/drawing/2010/main" val="000000" mc:Ignorable=""/>
                </a:solidFill>
                <a:latin typeface="Calibri" pitchFamily="34" charset="0"/>
              </a:rPr>
              <a:pPr defTabSz="895743" fontAlgn="base">
                <a:spcBef>
                  <a:spcPct val="0"/>
                </a:spcBef>
                <a:spcAft>
                  <a:spcPct val="0"/>
                </a:spcAft>
              </a:pPr>
              <a:t>3/29/2010</a:t>
            </a:fld>
            <a:endParaRPr lang="en-US">
              <a:solidFill>
                <a:srgbClr xmlns:mc="http://schemas.openxmlformats.org/markup-compatibility/2006" xmlns:a14="http://schemas.microsoft.com/office/drawing/2010/main" val="000000" mc:Ignorable=""/>
              </a:solidFill>
              <a:latin typeface="Calibri" pitchFamily="34" charset="0"/>
            </a:endParaRPr>
          </a:p>
        </p:txBody>
      </p:sp>
      <p:sp>
        <p:nvSpPr>
          <p:cNvPr id="75781" name="Slide Number Placeholder 5"/>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206F031A-D23D-4ACC-8852-5E6452236A55}" type="slidenum">
              <a:rPr lang="en-US">
                <a:solidFill>
                  <a:srgbClr xmlns:mc="http://schemas.openxmlformats.org/markup-compatibility/2006" xmlns:a14="http://schemas.microsoft.com/office/drawing/2010/main" val="000000" mc:Ignorable=""/>
                </a:solidFill>
                <a:latin typeface="Calibri" pitchFamily="34" charset="0"/>
              </a:rPr>
              <a:pPr defTabSz="895743" fontAlgn="base">
                <a:spcBef>
                  <a:spcPct val="0"/>
                </a:spcBef>
                <a:spcAft>
                  <a:spcPct val="0"/>
                </a:spcAft>
              </a:pPr>
              <a:t>18</a:t>
            </a:fld>
            <a:endParaRPr lang="en-US">
              <a:solidFill>
                <a:srgbClr xmlns:mc="http://schemas.openxmlformats.org/markup-compatibility/2006" xmlns:a14="http://schemas.microsoft.com/office/drawing/2010/main" val="000000" mc:Ignorable=""/>
              </a:solidFill>
              <a:latin typeface="Calibri" pitchFamily="34" charset="0"/>
            </a:endParaRPr>
          </a:p>
        </p:txBody>
      </p:sp>
      <p:sp>
        <p:nvSpPr>
          <p:cNvPr id="75782" name="Footer Placeholder 6"/>
          <p:cNvSpPr>
            <a:spLocks noGrp="1"/>
          </p:cNvSpPr>
          <p:nvPr>
            <p:ph type="ftr" sz="quarter" idx="4"/>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r>
              <a:rPr lang="en-US">
                <a:solidFill>
                  <a:srgbClr xmlns:mc="http://schemas.openxmlformats.org/markup-compatibility/2006" xmlns:a14="http://schemas.microsoft.com/office/drawing/2010/main" val="000000" mc:Ignorable=""/>
                </a:solidFill>
                <a:latin typeface="Calibri" pitchFamily="34" charset="0"/>
              </a:rPr>
              <a:t>© 2009 Microsoft Corporation. All rights reserved. Microsoft, Windows, Windows Vista and other product names are or may be registered trademarks and/or trademarks in the U.S. and/or other countries.</a:t>
            </a:r>
          </a:p>
          <a:p>
            <a:pPr defTabSz="895743" fontAlgn="base">
              <a:spcBef>
                <a:spcPct val="0"/>
              </a:spcBef>
              <a:spcAft>
                <a:spcPct val="0"/>
              </a:spcAft>
            </a:pPr>
            <a:r>
              <a:rPr lang="en-US">
                <a:solidFill>
                  <a:srgbClr xmlns:mc="http://schemas.openxmlformats.org/markup-compatibility/2006" xmlns:a14="http://schemas.microsoft.com/office/drawing/2010/main" val="000000" mc:Ignorable=""/>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xmlns:mc="http://schemas.openxmlformats.org/markup-compatibility/2006" xmlns:a14="http://schemas.microsoft.com/office/drawing/2010/main" val="000000" mc:Ignorable=""/>
                </a:solidFill>
                <a:latin typeface="Calibri" pitchFamily="34" charset="0"/>
              </a:rPr>
            </a:br>
            <a:r>
              <a:rPr lang="en-US">
                <a:solidFill>
                  <a:srgbClr xmlns:mc="http://schemas.openxmlformats.org/markup-compatibility/2006" xmlns:a14="http://schemas.microsoft.com/office/drawing/2010/main" val="000000" mc:Ignorable=""/>
                </a:solidFill>
                <a:latin typeface="Calibri" pitchFamily="34" charset="0"/>
              </a:rPr>
              <a:t>MICROSOFT MAKES NO WARRANTIES, EXPRESS, IMPLIED OR STATUTORY, AS TO THE INFORMATION IN THIS PRESENTATION.</a:t>
            </a:r>
          </a:p>
        </p:txBody>
      </p:sp>
      <p:sp>
        <p:nvSpPr>
          <p:cNvPr id="75783" name="Header Placeholder 7"/>
          <p:cNvSpPr>
            <a:spLocks noGrp="1"/>
          </p:cNvSpPr>
          <p:nvPr>
            <p:ph type="hdr" sz="quarter"/>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r>
              <a:rPr lang="en-US">
                <a:solidFill>
                  <a:srgbClr xmlns:mc="http://schemas.openxmlformats.org/markup-compatibility/2006" xmlns:a14="http://schemas.microsoft.com/office/drawing/2010/main" val="000000" mc:Ignorable=""/>
                </a:solidFill>
                <a:latin typeface="Calibri" pitchFamily="34" charset="0"/>
              </a:rPr>
              <a:t>Microsoft SharePoint Conference 2009</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6803"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r>
              <a:rPr lang="en-US" dirty="0" smtClean="0"/>
              <a:t>Work with data via REST</a:t>
            </a:r>
          </a:p>
          <a:p>
            <a:pPr lvl="1"/>
            <a:r>
              <a:rPr lang="en-US" sz="2400" dirty="0" smtClean="0"/>
              <a:t>SharePoint list data</a:t>
            </a:r>
          </a:p>
          <a:p>
            <a:pPr lvl="1"/>
            <a:r>
              <a:rPr lang="en-US" sz="2400" dirty="0" smtClean="0"/>
              <a:t>Excel spreadsheets</a:t>
            </a:r>
            <a:endParaRPr lang="en-US" dirty="0" smtClean="0"/>
          </a:p>
          <a:p>
            <a:r>
              <a:rPr lang="en-US" dirty="0" smtClean="0"/>
              <a:t>ADO.NET Services </a:t>
            </a:r>
            <a:r>
              <a:rPr lang="en-US" dirty="0" err="1" smtClean="0"/>
              <a:t>OpenData</a:t>
            </a:r>
            <a:r>
              <a:rPr lang="en-US" dirty="0" smtClean="0"/>
              <a:t> REST based integration</a:t>
            </a:r>
          </a:p>
          <a:p>
            <a:pPr lvl="1"/>
            <a:r>
              <a:rPr lang="en-US" sz="2400" dirty="0" smtClean="0"/>
              <a:t>REST Protocols</a:t>
            </a:r>
          </a:p>
          <a:p>
            <a:pPr lvl="1"/>
            <a:r>
              <a:rPr lang="en-US" sz="2400" dirty="0" smtClean="0"/>
              <a:t>Atom, JSON feeds</a:t>
            </a:r>
            <a:endParaRPr lang="en-US" dirty="0" smtClean="0"/>
          </a:p>
          <a:p>
            <a:r>
              <a:rPr lang="en-US" dirty="0" smtClean="0"/>
              <a:t>Integration with growing set of Microsoft REST Technologies</a:t>
            </a:r>
          </a:p>
          <a:p>
            <a:pPr lvl="1"/>
            <a:r>
              <a:rPr lang="en-US" sz="2400" dirty="0" smtClean="0"/>
              <a:t>ASP.NET AJAX </a:t>
            </a:r>
            <a:endParaRPr lang="en-US" dirty="0" smtClean="0"/>
          </a:p>
        </p:txBody>
      </p:sp>
      <p:sp>
        <p:nvSpPr>
          <p:cNvPr id="76804"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A3109C1A-EDA8-48AE-8709-4B2730D505BA}" type="slidenum">
              <a:rPr lang="en-US">
                <a:solidFill>
                  <a:srgbClr xmlns:mc="http://schemas.openxmlformats.org/markup-compatibility/2006" xmlns:a14="http://schemas.microsoft.com/office/drawing/2010/main" val="000000" mc:Ignorable=""/>
                </a:solidFill>
                <a:latin typeface="Calibri" pitchFamily="34" charset="0"/>
              </a:rPr>
              <a:pPr defTabSz="895743" fontAlgn="base">
                <a:spcBef>
                  <a:spcPct val="0"/>
                </a:spcBef>
                <a:spcAft>
                  <a:spcPct val="0"/>
                </a:spcAft>
              </a:pPr>
              <a:t>21</a:t>
            </a:fld>
            <a:endParaRPr lang="en-US">
              <a:solidFill>
                <a:srgbClr xmlns:mc="http://schemas.openxmlformats.org/markup-compatibility/2006" xmlns:a14="http://schemas.microsoft.com/office/drawing/2010/main" val="000000" mc:Ignorable=""/>
              </a:solidFill>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8851"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r>
              <a:rPr lang="en-US" sz="900" i="0" kern="1200" dirty="0" smtClean="0">
                <a:solidFill>
                  <a:schemeClr val="tx1"/>
                </a:solidFill>
                <a:effectLst/>
                <a:latin typeface="Segoe UI" pitchFamily="34" charset="0"/>
                <a:ea typeface="+mn-ea"/>
                <a:cs typeface="+mn-cs"/>
              </a:rPr>
              <a:t>Some new events were added like the after-synchronous event which is fired just after the update of a list item's properties and just before the user actually sees the new data</a:t>
            </a:r>
          </a:p>
          <a:p>
            <a:r>
              <a:rPr lang="en-US" dirty="0" smtClean="0">
                <a:effectLst/>
              </a:rPr>
              <a:t>After events do not support cancellation of the user action. There are two types of event processing that can occur when an After event is raised: synchronous and asynchronous. Synchronous processing provides the ability to run the event in the same thread before sending the Web response back to the browser. Asynchronous event receivers are processed by a separate thread, so processing does not block the flow of code execution. The separate job thread for asynchronous processing is started by methods that reside in classes other than the </a:t>
            </a:r>
            <a:r>
              <a:rPr lang="en-US" dirty="0" err="1" smtClean="0">
                <a:effectLst/>
              </a:rPr>
              <a:t>SPEventReceiverDefinition</a:t>
            </a:r>
            <a:r>
              <a:rPr lang="en-US" dirty="0" smtClean="0">
                <a:effectLst/>
              </a:rPr>
              <a:t> class</a:t>
            </a:r>
            <a:endParaRPr lang="en-US" dirty="0" smtClean="0"/>
          </a:p>
          <a:p>
            <a:pPr>
              <a:spcBef>
                <a:spcPct val="0"/>
              </a:spcBef>
            </a:pPr>
            <a:endParaRPr lang="en-US" dirty="0" smtClean="0"/>
          </a:p>
        </p:txBody>
      </p:sp>
      <p:sp>
        <p:nvSpPr>
          <p:cNvPr id="78852"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2FC5E12D-DDC3-4099-A474-2FDFD7E16D02}" type="slidenum">
              <a:rPr lang="en-US"/>
              <a:pPr defTabSz="895743" fontAlgn="base">
                <a:spcBef>
                  <a:spcPct val="0"/>
                </a:spcBef>
                <a:spcAft>
                  <a:spcPct val="0"/>
                </a:spcAft>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79875"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89D00EE9-B050-4C3E-B9EB-D1B8AA711547}" type="slidenum">
              <a:rPr lang="en-US"/>
              <a:pPr defTabSz="895743" fontAlgn="base">
                <a:spcBef>
                  <a:spcPct val="0"/>
                </a:spcBef>
                <a:spcAft>
                  <a:spcPct val="0"/>
                </a:spcAft>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81923"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71F67823-DFB6-49E2-991C-63AED894FC5D}" type="slidenum">
              <a:rPr lang="en-US"/>
              <a:pPr defTabSz="895743" fontAlgn="base">
                <a:spcBef>
                  <a:spcPct val="0"/>
                </a:spcBef>
                <a:spcAft>
                  <a:spcPct val="0"/>
                </a:spcAft>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82947"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E6FCF38C-A9AE-4C91-A7A3-EAD6C600EF56}" type="slidenum">
              <a:rPr lang="en-US"/>
              <a:pPr defTabSz="895743" fontAlgn="base">
                <a:spcBef>
                  <a:spcPct val="0"/>
                </a:spcBef>
                <a:spcAft>
                  <a:spcPct val="0"/>
                </a:spcAft>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 BCS-enabled solutions rely on ECTs to integrate external data into Office and SharePoint on</a:t>
            </a:r>
            <a:r>
              <a:rPr lang="en-US" sz="900" baseline="0" dirty="0" smtClean="0"/>
              <a:t> </a:t>
            </a:r>
            <a:r>
              <a:rPr lang="en-US" sz="900" dirty="0" smtClean="0"/>
              <a:t>client and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latin typeface="Calibri"/>
              </a:rPr>
              <a:t>Microsoft </a:t>
            </a:r>
            <a:r>
              <a:rPr lang="en-US" dirty="0" err="1" smtClean="0">
                <a:solidFill>
                  <a:prstClr val="black"/>
                </a:solidFill>
                <a:latin typeface="Calibri"/>
              </a:rPr>
              <a:t>SharePoint</a:t>
            </a:r>
            <a:r>
              <a:rPr lang="en-US" dirty="0" smtClean="0">
                <a:solidFill>
                  <a:prstClr val="black"/>
                </a:solidFill>
                <a:latin typeface="Calibri"/>
              </a:rPr>
              <a:t> Conference 2009</a:t>
            </a:r>
            <a:endParaRPr lang="en-US" dirty="0">
              <a:solidFill>
                <a:prstClr val="black"/>
              </a:solidFill>
              <a:latin typeface="Calibri"/>
            </a:endParaRPr>
          </a:p>
        </p:txBody>
      </p:sp>
      <p:sp>
        <p:nvSpPr>
          <p:cNvPr id="5" name="Date Placeholder 4"/>
          <p:cNvSpPr>
            <a:spLocks noGrp="1"/>
          </p:cNvSpPr>
          <p:nvPr>
            <p:ph type="dt" idx="11"/>
          </p:nvPr>
        </p:nvSpPr>
        <p:spPr/>
        <p:txBody>
          <a:bodyPr/>
          <a:lstStyle/>
          <a:p>
            <a:fld id="{DED39FA6-0570-4D26-B9DE-12E7432F9B8F}" type="datetime1">
              <a:rPr lang="en-US" smtClean="0">
                <a:solidFill>
                  <a:prstClr val="black"/>
                </a:solidFill>
                <a:latin typeface="Calibri"/>
              </a:rPr>
              <a:pPr/>
              <a:t>3/29/2010</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Calibri"/>
              </a:rPr>
              <a:t>© 2009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Calibri"/>
              </a:rPr>
            </a:br>
            <a:r>
              <a:rPr lang="en-US" dirty="0" smtClean="0">
                <a:solidFill>
                  <a:srgbClr xmlns:mc="http://schemas.openxmlformats.org/markup-compatibility/2006" xmlns:a14="http://schemas.microsoft.com/office/drawing/2010/main" val="000000" mc:Ignorable=""/>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latin typeface="Calibri"/>
              </a:rPr>
              <a:pPr/>
              <a:t>39</a:t>
            </a:fld>
            <a:endParaRPr lang="en-US" dirty="0">
              <a:solidFill>
                <a:prstClr val="black"/>
              </a:solidFill>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71E5CC-A4E8-45B6-A741-BF80DCD61C77}" type="slidenum">
              <a:rPr lang="en-US" smtClean="0"/>
              <a:pPr/>
              <a:t>40</a:t>
            </a:fld>
            <a:endParaRPr lang="en-US" dirty="0"/>
          </a:p>
        </p:txBody>
      </p:sp>
    </p:spTree>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68244" indent="-168244">
              <a:buFont typeface="Arial" pitchFamily="34" charset="0"/>
              <a:buChar char="•"/>
            </a:pPr>
            <a:r>
              <a:rPr lang="en-US" sz="1200" dirty="0">
                <a:latin typeface="Arial" charset="0"/>
              </a:rPr>
              <a:t>Visual Studio 2010 BDC Designer allows you to develop, debug and deploy Business Data Connectivity Models using the External System type “.NET Assembly Connector”.  This type is used for:</a:t>
            </a:r>
          </a:p>
          <a:p>
            <a:r>
              <a:rPr lang="en-US" sz="1200" dirty="0">
                <a:latin typeface="Arial" charset="0"/>
              </a:rPr>
              <a:t> </a:t>
            </a:r>
          </a:p>
          <a:p>
            <a:pPr marL="224325" indent="-224325">
              <a:buFont typeface="+mj-lt"/>
              <a:buAutoNum type="arabicPeriod"/>
            </a:pPr>
            <a:r>
              <a:rPr lang="en-US" sz="1200" dirty="0">
                <a:latin typeface="Arial" charset="0"/>
              </a:rPr>
              <a:t>Aggregation scenarios (across back-ends, across multiple calls to same backend, read from one back-end write to another) </a:t>
            </a:r>
          </a:p>
          <a:p>
            <a:pPr marL="224325" indent="-224325">
              <a:buFont typeface="+mj-lt"/>
              <a:buAutoNum type="arabicPeriod"/>
            </a:pPr>
            <a:r>
              <a:rPr lang="en-US" sz="1200" dirty="0">
                <a:latin typeface="Arial" charset="0"/>
              </a:rPr>
              <a:t>Custom/Complex Data Transformations, </a:t>
            </a:r>
          </a:p>
          <a:p>
            <a:pPr marL="224325" indent="-224325">
              <a:buFont typeface="+mj-lt"/>
              <a:buAutoNum type="arabicPeriod"/>
            </a:pPr>
            <a:r>
              <a:rPr lang="en-US" sz="1200" dirty="0">
                <a:latin typeface="Arial" charset="0"/>
              </a:rPr>
              <a:t>Custom Security (e.g. where SSO falls short)</a:t>
            </a:r>
          </a:p>
          <a:p>
            <a:pPr marL="224325" indent="-224325">
              <a:buFont typeface="+mj-lt"/>
              <a:buAutoNum type="arabicPeriod"/>
            </a:pPr>
            <a:r>
              <a:rPr lang="en-US" sz="1200" dirty="0">
                <a:latin typeface="Arial" charset="0"/>
              </a:rPr>
              <a:t>Custom Business Logic/Rules needed outside the back-end (don’t have good example of this)</a:t>
            </a:r>
          </a:p>
          <a:p>
            <a:pPr marL="224325" indent="-224325">
              <a:buFont typeface="+mj-lt"/>
              <a:buAutoNum type="arabicPeriod"/>
            </a:pPr>
            <a:endParaRPr lang="en-US" sz="1200" dirty="0">
              <a:latin typeface="Arial" charset="0"/>
            </a:endParaRPr>
          </a:p>
          <a:p>
            <a:pPr marL="168244" indent="-168244">
              <a:buFont typeface="Arial" pitchFamily="34" charset="0"/>
              <a:buChar char="•"/>
            </a:pPr>
            <a:r>
              <a:rPr lang="en-US" sz="1200" dirty="0">
                <a:latin typeface="Arial" charset="0"/>
              </a:rPr>
              <a:t>In addition Visual Studio 2010 BDC designer allows to import models created by SPD customize them, package them and deploy them through the Visual Studio </a:t>
            </a:r>
          </a:p>
          <a:p>
            <a:endParaRPr lang="en-US" dirty="0"/>
          </a:p>
        </p:txBody>
      </p:sp>
      <p:sp>
        <p:nvSpPr>
          <p:cNvPr id="6" name="Rectangle 2"/>
          <p:cNvSpPr>
            <a:spLocks noGrp="1" noChangeArrowheads="1"/>
          </p:cNvSpPr>
          <p:nvPr>
            <p:ph type="hdr" sz="quarter"/>
          </p:nvPr>
        </p:nvSpPr>
        <p:spPr bwMode="auto">
          <a:xfrm>
            <a:off x="0" y="0"/>
            <a:ext cx="3889225" cy="472190"/>
          </a:xfrm>
          <a:prstGeom prst="rect">
            <a:avLst/>
          </a:prstGeom>
          <a:noFill/>
          <a:ln w="9525">
            <a:noFill/>
            <a:miter lim="800000"/>
            <a:headEnd/>
            <a:tailEnd/>
          </a:ln>
          <a:effectLst/>
        </p:spPr>
        <p:txBody>
          <a:bodyPr vert="horz" wrap="square" lIns="94846" tIns="47423" rIns="94846" bIns="47423" numCol="1" anchor="t" anchorCtr="0" compatLnSpc="1">
            <a:prstTxWarp prst="textNoShape">
              <a:avLst/>
            </a:prstTxWarp>
          </a:bodyPr>
          <a:lstStyle>
            <a:lvl1pPr>
              <a:defRPr sz="1000" smtClean="0"/>
            </a:lvl1pPr>
          </a:lstStyle>
          <a:p>
            <a:pPr>
              <a:defRPr/>
            </a:pPr>
            <a:r>
              <a:rPr lang="en-US" dirty="0" smtClean="0"/>
              <a:t>MS Confidential : SharePoint 2010 Developer Workshop (Beta1)</a:t>
            </a:r>
            <a:endParaRPr lang="en-US" dirty="0"/>
          </a:p>
        </p:txBody>
      </p:sp>
      <p:sp>
        <p:nvSpPr>
          <p:cNvPr id="7" name="Slide Number Placeholder 4"/>
          <p:cNvSpPr>
            <a:spLocks noGrp="1"/>
          </p:cNvSpPr>
          <p:nvPr>
            <p:ph type="sldNum" sz="quarter" idx="5"/>
          </p:nvPr>
        </p:nvSpPr>
        <p:spPr>
          <a:xfrm>
            <a:off x="3889225" y="0"/>
            <a:ext cx="2968775" cy="472190"/>
          </a:xfrm>
          <a:prstGeom prst="rect">
            <a:avLst/>
          </a:prstGeom>
        </p:spPr>
        <p:txBody>
          <a:bodyPr lIns="93077" tIns="46538" rIns="93077" bIns="46538"/>
          <a:lstStyle>
            <a:lvl1pPr algn="r">
              <a:defRPr sz="1000"/>
            </a:lvl1pPr>
          </a:lstStyle>
          <a:p>
            <a:r>
              <a:rPr lang="en-US" dirty="0" smtClean="0"/>
              <a:t>Lecture 9: BCS - </a:t>
            </a:r>
            <a:fld id="{073E6628-0705-4E34-90AA-D61A964D0AFD}" type="slidenum">
              <a:rPr lang="en-US" smtClean="0"/>
              <a:pPr/>
              <a:t>41</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ln>
            <a:solidFill>
              <a:srgbClr xmlns:mc="http://schemas.openxmlformats.org/markup-compatibility/2006" xmlns:a14="http://schemas.microsoft.com/office/drawing/2010/main" val="000000" mc:Ignorable=""/>
            </a:solidFill>
            <a:miter lim="800000"/>
            <a:headEnd/>
            <a:tailEnd/>
          </a:ln>
          <a:extLst>
            <a:ext uri="{909E8E84-426E-40DD-AFC4-6F175D3DCCD1}">
              <a14:hiddenFill xmlns:a14="http://schemas.microsoft.com/office/drawing/2010/main">
                <a:solidFill>
                  <a:srgbClr xmlns:mc="http://schemas.openxmlformats.org/markup-compatibility/2006" val="FFFFFF" mc:Ignorable=""/>
                </a:solidFill>
              </a14:hiddenFill>
            </a:ext>
            <a:ext uri="{53640926-AAD7-44D8-BBD7-CCE9431645EC}">
              <a14:shadowObscured xmlns:a14="http://schemas.microsoft.com/office/drawing/2010/main" val="1"/>
            </a:ext>
          </a:extLst>
        </p:spPr>
      </p:sp>
      <p:sp>
        <p:nvSpPr>
          <p:cNvPr id="84995" name="Notes Placeholder 2"/>
          <p:cNvSpPr>
            <a:spLocks noGrp="1"/>
          </p:cNvSpPr>
          <p:nvPr>
            <p:ph type="body" idx="1"/>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t" anchorCtr="0" compatLnSpc="1">
            <a:prstTxWarp prst="textNoShape">
              <a:avLst/>
            </a:prstTxWarp>
          </a:bodyPr>
          <a:lstStyle/>
          <a:p>
            <a:pPr>
              <a:spcBef>
                <a:spcPct val="0"/>
              </a:spcBef>
            </a:pPr>
            <a:r>
              <a:rPr lang="en-US" dirty="0" smtClean="0">
                <a:effectLst/>
              </a:rPr>
              <a:t>Sandbox solution is a pretty powerful idea.  Oftentimes I've wanted to try out a Web Part that I'd come across on the Web, or just wanted to test one of our own Bamboo Web Parts, and the only way I could try it out in SharePoint 2007 was by deploying it in my virtual environment. This is mainly required because I need farm admin rights to use STSADM deployment.  With the sandbox feature I can now be a site collection admin and can still deploy the WSP package. This is good news for developers like me, because now I can quickly deploy a Web Part for testing in my </a:t>
            </a:r>
            <a:r>
              <a:rPr lang="en-US" dirty="0" err="1" smtClean="0">
                <a:effectLst/>
              </a:rPr>
              <a:t>MySite</a:t>
            </a:r>
            <a:r>
              <a:rPr lang="en-US" dirty="0" smtClean="0">
                <a:effectLst/>
              </a:rPr>
              <a:t> site on our company's portal without breaking anything. This should be quick and easy and could simplify the lives of many. </a:t>
            </a:r>
            <a:r>
              <a:rPr lang="en-US" smtClean="0">
                <a:effectLst/>
              </a:rPr>
              <a:t>At least in theory.</a:t>
            </a:r>
            <a:endParaRPr lang="en-US" smtClean="0"/>
          </a:p>
        </p:txBody>
      </p:sp>
      <p:sp>
        <p:nvSpPr>
          <p:cNvPr id="84996" name="Slide Number Placeholder 3"/>
          <p:cNvSpPr>
            <a:spLocks noGrp="1"/>
          </p:cNvSpPr>
          <p:nvPr>
            <p:ph type="sldNum" sz="quarter" idx="5"/>
          </p:nvPr>
        </p:nvSpPr>
        <p:spPr bwMode="auto">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wrap="square" numCol="1" anchorCtr="0" compatLnSpc="1">
            <a:prstTxWarp prst="textNoShape">
              <a:avLst/>
            </a:prstTxWarp>
          </a:bodyPr>
          <a:lstStyle>
            <a:lvl1pPr>
              <a:defRPr>
                <a:solidFill>
                  <a:schemeClr val="tx1"/>
                </a:solidFill>
                <a:latin typeface="Segoe UI" pitchFamily="34" charset="0"/>
              </a:defRPr>
            </a:lvl1pPr>
            <a:lvl2pPr marL="729057" indent="-280406">
              <a:defRPr>
                <a:solidFill>
                  <a:schemeClr val="tx1"/>
                </a:solidFill>
                <a:latin typeface="Segoe UI" pitchFamily="34" charset="0"/>
              </a:defRPr>
            </a:lvl2pPr>
            <a:lvl3pPr marL="1121626" indent="-224325">
              <a:defRPr>
                <a:solidFill>
                  <a:schemeClr val="tx1"/>
                </a:solidFill>
                <a:latin typeface="Segoe UI" pitchFamily="34" charset="0"/>
              </a:defRPr>
            </a:lvl3pPr>
            <a:lvl4pPr marL="1570276" indent="-224325">
              <a:defRPr>
                <a:solidFill>
                  <a:schemeClr val="tx1"/>
                </a:solidFill>
                <a:latin typeface="Segoe UI" pitchFamily="34" charset="0"/>
              </a:defRPr>
            </a:lvl4pPr>
            <a:lvl5pPr marL="2018927" indent="-224325">
              <a:defRPr>
                <a:solidFill>
                  <a:schemeClr val="tx1"/>
                </a:solidFill>
                <a:latin typeface="Segoe UI" pitchFamily="34" charset="0"/>
              </a:defRPr>
            </a:lvl5pPr>
            <a:lvl6pPr marL="2467577" indent="-224325" defTabSz="895743" fontAlgn="base">
              <a:spcBef>
                <a:spcPct val="0"/>
              </a:spcBef>
              <a:spcAft>
                <a:spcPct val="0"/>
              </a:spcAft>
              <a:defRPr>
                <a:solidFill>
                  <a:schemeClr val="tx1"/>
                </a:solidFill>
                <a:latin typeface="Segoe UI" pitchFamily="34" charset="0"/>
              </a:defRPr>
            </a:lvl6pPr>
            <a:lvl7pPr marL="2916227" indent="-224325" defTabSz="895743" fontAlgn="base">
              <a:spcBef>
                <a:spcPct val="0"/>
              </a:spcBef>
              <a:spcAft>
                <a:spcPct val="0"/>
              </a:spcAft>
              <a:defRPr>
                <a:solidFill>
                  <a:schemeClr val="tx1"/>
                </a:solidFill>
                <a:latin typeface="Segoe UI" pitchFamily="34" charset="0"/>
              </a:defRPr>
            </a:lvl7pPr>
            <a:lvl8pPr marL="3364878" indent="-224325" defTabSz="895743" fontAlgn="base">
              <a:spcBef>
                <a:spcPct val="0"/>
              </a:spcBef>
              <a:spcAft>
                <a:spcPct val="0"/>
              </a:spcAft>
              <a:defRPr>
                <a:solidFill>
                  <a:schemeClr val="tx1"/>
                </a:solidFill>
                <a:latin typeface="Segoe UI" pitchFamily="34" charset="0"/>
              </a:defRPr>
            </a:lvl8pPr>
            <a:lvl9pPr marL="3813528" indent="-224325" defTabSz="895743" fontAlgn="base">
              <a:spcBef>
                <a:spcPct val="0"/>
              </a:spcBef>
              <a:spcAft>
                <a:spcPct val="0"/>
              </a:spcAft>
              <a:defRPr>
                <a:solidFill>
                  <a:schemeClr val="tx1"/>
                </a:solidFill>
                <a:latin typeface="Segoe UI" pitchFamily="34" charset="0"/>
              </a:defRPr>
            </a:lvl9pPr>
          </a:lstStyle>
          <a:p>
            <a:pPr defTabSz="895743" fontAlgn="base">
              <a:spcBef>
                <a:spcPct val="0"/>
              </a:spcBef>
              <a:spcAft>
                <a:spcPct val="0"/>
              </a:spcAft>
            </a:pPr>
            <a:fld id="{2ABDA3E9-3312-4BC7-A988-6D9E93C10D7B}" type="slidenum">
              <a:rPr lang="en-US">
                <a:solidFill>
                  <a:srgbClr xmlns:mc="http://schemas.openxmlformats.org/markup-compatibility/2006" xmlns:a14="http://schemas.microsoft.com/office/drawing/2010/main" val="000000" mc:Ignorable=""/>
                </a:solidFill>
              </a:rPr>
              <a:pPr defTabSz="895743" fontAlgn="base">
                <a:spcBef>
                  <a:spcPct val="0"/>
                </a:spcBef>
                <a:spcAft>
                  <a:spcPct val="0"/>
                </a:spcAft>
              </a:pPr>
              <a:t>45</a:t>
            </a:fld>
            <a:endParaRPr lang="en-US">
              <a:solidFill>
                <a:srgbClr xmlns:mc="http://schemas.openxmlformats.org/markup-compatibility/2006" xmlns:a14="http://schemas.microsoft.com/office/drawing/2010/main" val="000000" mc:Ignorabl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3/29/2010 11:42 AM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DF3D88C2-4054-40D5-854F-3E7F6A77DD74}" type="datetime1">
              <a:rPr lang="en-US" smtClean="0"/>
              <a:pPr/>
              <a:t>3/29/2010</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15FEF430-F485-4DB1-9AB4-C25ABCC5ADF8}" type="datetime1">
              <a:rPr lang="en-US" smtClean="0"/>
              <a:pPr/>
              <a:t>3/29/2010</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4AAED486-61AF-425C-AED8-240D86EA6F3D}" type="datetime1">
              <a:rPr lang="en-US" smtClean="0"/>
              <a:pPr/>
              <a:t>3/29/2010</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Dark_4x3_Walkin.png" hidden="1"/>
          <p:cNvPicPr>
            <a:picLocks noChangeAspect="1"/>
          </p:cNvPicPr>
          <p:nvPr userDrawn="1"/>
        </p:nvPicPr>
        <p:blipFill>
          <a:blip r:embed="rId3"/>
          <a:stretch>
            <a:fillRect/>
          </a:stretch>
        </p:blipFill>
        <p:spPr>
          <a:xfrm>
            <a:off x="571" y="428"/>
            <a:ext cx="9142858" cy="6857143"/>
          </a:xfrm>
          <a:prstGeom prst="rect">
            <a:avLst/>
          </a:prstGeom>
        </p:spPr>
      </p:pic>
      <p:sp>
        <p:nvSpPr>
          <p:cNvPr id="8" name="Title 1"/>
          <p:cNvSpPr>
            <a:spLocks noGrp="1"/>
          </p:cNvSpPr>
          <p:nvPr>
            <p:ph type="ctrTitle"/>
          </p:nvPr>
        </p:nvSpPr>
        <p:spPr>
          <a:xfrm>
            <a:off x="381000" y="3452510"/>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381000" y="5700206"/>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381000" y="3195438"/>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9" name="Picture 8" descr="ms-logo-YPOP_lrg_BR_bL_r.png"/>
          <p:cNvPicPr>
            <a:picLocks noChangeAspect="1"/>
          </p:cNvPicPr>
          <p:nvPr userDrawn="1"/>
        </p:nvPicPr>
        <p:blipFill>
          <a:blip r:embed="rId4"/>
          <a:stretch>
            <a:fillRect/>
          </a:stretch>
        </p:blipFill>
        <p:spPr>
          <a:xfrm>
            <a:off x="381001" y="6489290"/>
            <a:ext cx="849152" cy="140110"/>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9"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xmlns:mc="http://schemas.openxmlformats.org/markup-compatibility/2006" xmlns:a14="http://schemas.microsoft.com/office/drawing/2010/main" val="FFFFFF" mc:Ignorable=""/>
                    </a:gs>
                    <a:gs pos="100000">
                      <a:schemeClr val="tx1"/>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xmlns:mc="http://schemas.openxmlformats.org/markup-compatibility/2006" xmlns:a14="http://schemas.microsoft.com/office/drawing/2010/main" val="FFFFFF" mc:Ignorable=""/>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10"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a:p>
        </p:txBody>
      </p:sp>
    </p:spTree>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108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8487185"/>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453558"/>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4063158"/>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3196486"/>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6" name="Picture 5" descr="ms-logo-YPOP_lrg_BR_bL_r.png"/>
          <p:cNvPicPr>
            <a:picLocks noChangeAspect="1"/>
          </p:cNvPicPr>
          <p:nvPr userDrawn="1"/>
        </p:nvPicPr>
        <p:blipFill>
          <a:blip r:embed="rId3"/>
          <a:stretch>
            <a:fillRect/>
          </a:stretch>
        </p:blipFill>
        <p:spPr>
          <a:xfrm>
            <a:off x="381001" y="6489290"/>
            <a:ext cx="849152" cy="14011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453558"/>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4063158"/>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3196486"/>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pic>
        <p:nvPicPr>
          <p:cNvPr id="6" name="Picture 5" descr="ms-logo-YPOP_lrg_BR_bL_r.png"/>
          <p:cNvPicPr>
            <a:picLocks noChangeAspect="1"/>
          </p:cNvPicPr>
          <p:nvPr userDrawn="1"/>
        </p:nvPicPr>
        <p:blipFill>
          <a:blip r:embed="rId3"/>
          <a:stretch>
            <a:fillRect/>
          </a:stretch>
        </p:blipFill>
        <p:spPr>
          <a:xfrm>
            <a:off x="381001" y="6489290"/>
            <a:ext cx="849152" cy="14011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0823" y="2804628"/>
            <a:ext cx="7682177" cy="1523494"/>
          </a:xfrm>
        </p:spPr>
        <p:txBody>
          <a:bodyPr anchor="ctr" anchorCtr="0">
            <a:noAutofit/>
          </a:bodyPr>
          <a:lstStyle>
            <a:lvl1pPr algn="r">
              <a:lnSpc>
                <a:spcPct val="90000"/>
              </a:lnSpc>
              <a:defRPr sz="4000">
                <a:effectLst/>
              </a:defRPr>
            </a:lvl1pPr>
          </a:lstStyle>
          <a:p>
            <a:r>
              <a:rPr lang="en-US" smtClean="0"/>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1961" y="137983"/>
            <a:ext cx="2818208" cy="361420"/>
          </a:xfrm>
          <a:prstGeom prst="rect">
            <a:avLst/>
          </a:prstGeom>
        </p:spPr>
      </p:pic>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800"/>
            <a:ext cx="838200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11"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800"/>
            <a:ext cx="8382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9"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1049"/>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1049"/>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12"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1049"/>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04371"/>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1049"/>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04371"/>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Footer Placeholder 5"/>
          <p:cNvSpPr>
            <a:spLocks noGrp="1"/>
          </p:cNvSpPr>
          <p:nvPr>
            <p:ph type="ftr" sz="quarter" idx="10"/>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14" name="Slide Number Placeholder 4"/>
          <p:cNvSpPr>
            <a:spLocks noGrp="1"/>
          </p:cNvSpPr>
          <p:nvPr>
            <p:ph type="sldNum" sz="quarter" idx="11"/>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10"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02" r:id="rId1"/>
    <p:sldLayoutId id="2147483722"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3" r:id="rId11"/>
    <p:sldLayoutId id="2147483704" r:id="rId12"/>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36000">
                <a:schemeClr val="tx1"/>
              </a:gs>
              <a:gs pos="86000">
                <a:schemeClr val="tx1"/>
              </a:gs>
            </a:gsLst>
            <a:lin ang="5400000" scaled="0"/>
            <a:tileRect/>
          </a:gra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5"/>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5"/>
          <p:cNvSpPr>
            <a:spLocks noGrp="1"/>
          </p:cNvSpPr>
          <p:nvPr>
            <p:ph type="ftr" sz="quarter" idx="3"/>
          </p:nvPr>
        </p:nvSpPr>
        <p:spPr>
          <a:xfrm>
            <a:off x="7385915" y="6286946"/>
            <a:ext cx="1127702" cy="365125"/>
          </a:xfrm>
          <a:prstGeom prst="rect">
            <a:avLst/>
          </a:prstGeom>
        </p:spPr>
        <p:txBody>
          <a:bodyPr vert="horz" lIns="0" tIns="0" rIns="0" bIns="0" rtlCol="0" anchor="b" anchorCtr="0"/>
          <a:lstStyle>
            <a:lvl1pPr algn="l">
              <a:defRPr sz="900">
                <a:solidFill>
                  <a:schemeClr val="tx1"/>
                </a:solidFill>
              </a:defRPr>
            </a:lvl1pPr>
          </a:lstStyle>
          <a:p>
            <a:r>
              <a:rPr lang="en-US" smtClean="0"/>
              <a:t>Microsoft Confidential</a:t>
            </a:r>
          </a:p>
        </p:txBody>
      </p:sp>
      <p:sp>
        <p:nvSpPr>
          <p:cNvPr id="8" name="Slide Number Placeholder 4"/>
          <p:cNvSpPr>
            <a:spLocks noGrp="1"/>
          </p:cNvSpPr>
          <p:nvPr>
            <p:ph type="sldNum" sz="quarter" idx="4"/>
          </p:nvPr>
        </p:nvSpPr>
        <p:spPr>
          <a:xfrm>
            <a:off x="8588375" y="6286946"/>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208" y="6443017"/>
            <a:ext cx="1590438" cy="203966"/>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724" r:id="rId2"/>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3600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tileRect/>
          </a:gradFill>
          <a:effectLst/>
          <a:latin typeface="Segoe UI"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8972" y="2862943"/>
            <a:ext cx="7681913" cy="1937657"/>
          </a:xfrm>
        </p:spPr>
        <p:txBody>
          <a:bodyPr/>
          <a:lstStyle/>
          <a:p>
            <a:r>
              <a:rPr lang="en-US" sz="4800" dirty="0" smtClean="0"/>
              <a:t>SharePoint 2010 Development with Visual Studio 2010</a:t>
            </a:r>
            <a:endParaRPr lang="en-US" sz="4800" dirty="0"/>
          </a:p>
        </p:txBody>
      </p:sp>
      <p:sp>
        <p:nvSpPr>
          <p:cNvPr id="3" name="Subtitle 2"/>
          <p:cNvSpPr>
            <a:spLocks noGrp="1"/>
          </p:cNvSpPr>
          <p:nvPr>
            <p:ph type="subTitle" idx="1"/>
          </p:nvPr>
        </p:nvSpPr>
        <p:spPr>
          <a:xfrm>
            <a:off x="390832" y="5301344"/>
            <a:ext cx="7681913" cy="1141020"/>
          </a:xfrm>
        </p:spPr>
        <p:txBody>
          <a:bodyPr>
            <a:normAutofit/>
          </a:bodyPr>
          <a:lstStyle/>
          <a:p>
            <a:r>
              <a:rPr lang="en-US" smtClean="0"/>
              <a:t>MVP Nguyễn Bá Quang</a:t>
            </a:r>
            <a:br>
              <a:rPr lang="en-US" smtClean="0"/>
            </a:br>
            <a:endParaRPr lang="en-US" smtClean="0"/>
          </a:p>
          <a:p>
            <a:r>
              <a:rPr lang="en-US" smtClean="0"/>
              <a:t>Hà </a:t>
            </a:r>
            <a:r>
              <a:rPr lang="en-US" err="1" smtClean="0"/>
              <a:t>nội</a:t>
            </a:r>
            <a:r>
              <a:rPr lang="en-US" smtClean="0"/>
              <a:t>, </a:t>
            </a:r>
            <a:r>
              <a:rPr lang="en-US" smtClean="0"/>
              <a:t>13/4/2010</a:t>
            </a:r>
            <a:endParaRPr lang="en-US" smtClean="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4797"/>
          </a:xfrm>
        </p:spPr>
        <p:txBody>
          <a:bodyPr/>
          <a:lstStyle/>
          <a:p>
            <a:r>
              <a:rPr lang="en-US" dirty="0" smtClean="0"/>
              <a:t>Feature Designer</a:t>
            </a:r>
            <a:endParaRPr lang="en-US" dirty="0"/>
          </a:p>
        </p:txBody>
      </p:sp>
      <p:pic>
        <p:nvPicPr>
          <p:cNvPr id="13314" name="Picture 2"/>
          <p:cNvPicPr>
            <a:picLocks noChangeAspect="1" noChangeArrowheads="1"/>
          </p:cNvPicPr>
          <p:nvPr/>
        </p:nvPicPr>
        <p:blipFill>
          <a:blip r:embed="rId3"/>
          <a:srcRect/>
          <a:stretch>
            <a:fillRect/>
          </a:stretch>
        </p:blipFill>
        <p:spPr bwMode="auto">
          <a:xfrm>
            <a:off x="1735501" y="1371600"/>
            <a:ext cx="5672998" cy="502920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
        <p:nvSpPr>
          <p:cNvPr id="6" name="Rounded Rectangular Callout 5"/>
          <p:cNvSpPr/>
          <p:nvPr/>
        </p:nvSpPr>
        <p:spPr bwMode="auto">
          <a:xfrm>
            <a:off x="76200" y="2819400"/>
            <a:ext cx="2743200" cy="914400"/>
          </a:xfrm>
          <a:prstGeom prst="wedgeRoundRectCallout">
            <a:avLst>
              <a:gd name="adj1" fmla="val 38459"/>
              <a:gd name="adj2" fmla="val -102725"/>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Key feature properties</a:t>
            </a:r>
          </a:p>
        </p:txBody>
      </p:sp>
      <p:sp>
        <p:nvSpPr>
          <p:cNvPr id="7" name="Rounded Rectangular Callout 6"/>
          <p:cNvSpPr/>
          <p:nvPr/>
        </p:nvSpPr>
        <p:spPr bwMode="auto">
          <a:xfrm>
            <a:off x="6096000" y="4343400"/>
            <a:ext cx="2743200" cy="914400"/>
          </a:xfrm>
          <a:prstGeom prst="wedgeRoundRectCallout">
            <a:avLst>
              <a:gd name="adj1" fmla="val -150183"/>
              <a:gd name="adj2" fmla="val 54636"/>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Feature Activation Dependencies</a:t>
            </a:r>
          </a:p>
        </p:txBody>
      </p:sp>
      <p:sp>
        <p:nvSpPr>
          <p:cNvPr id="8" name="Rounded Rectangular Callout 7"/>
          <p:cNvSpPr/>
          <p:nvPr/>
        </p:nvSpPr>
        <p:spPr bwMode="auto">
          <a:xfrm>
            <a:off x="76200" y="4191000"/>
            <a:ext cx="2743200" cy="914400"/>
          </a:xfrm>
          <a:prstGeom prst="wedgeRoundRectCallout">
            <a:avLst>
              <a:gd name="adj1" fmla="val 113901"/>
              <a:gd name="adj2" fmla="val -72222"/>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Add/Remove items to feature</a:t>
            </a:r>
          </a:p>
        </p:txBody>
      </p:sp>
      <p:sp>
        <p:nvSpPr>
          <p:cNvPr id="11" name="Rounded Rectangular Callout 10"/>
          <p:cNvSpPr/>
          <p:nvPr/>
        </p:nvSpPr>
        <p:spPr bwMode="auto">
          <a:xfrm>
            <a:off x="6096000" y="5638800"/>
            <a:ext cx="2743200" cy="914400"/>
          </a:xfrm>
          <a:prstGeom prst="wedgeRoundRectCallout">
            <a:avLst>
              <a:gd name="adj1" fmla="val -166282"/>
              <a:gd name="adj2" fmla="val 19531"/>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View/Edit Feature XML</a:t>
            </a:r>
          </a:p>
        </p:txBody>
      </p:sp>
    </p:spTree>
    <p:extLst>
      <p:ext uri="{BB962C8B-B14F-4D97-AF65-F5344CB8AC3E}">
        <p14:creationId xmlns:p14="http://schemas.microsoft.com/office/powerpoint/2010/main" val="37396186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srcRect/>
          <a:stretch>
            <a:fillRect/>
          </a:stretch>
        </p:blipFill>
        <p:spPr bwMode="auto">
          <a:xfrm>
            <a:off x="1737360" y="1371600"/>
            <a:ext cx="5665424" cy="502920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a:xfrm>
            <a:off x="381000" y="228600"/>
            <a:ext cx="8382000" cy="664797"/>
          </a:xfrm>
        </p:spPr>
        <p:txBody>
          <a:bodyPr/>
          <a:lstStyle/>
          <a:p>
            <a:r>
              <a:rPr lang="en-US" dirty="0"/>
              <a:t>Package Designer</a:t>
            </a:r>
          </a:p>
        </p:txBody>
      </p:sp>
      <p:sp>
        <p:nvSpPr>
          <p:cNvPr id="6" name="Rounded Rectangular Callout 5"/>
          <p:cNvSpPr/>
          <p:nvPr/>
        </p:nvSpPr>
        <p:spPr bwMode="auto">
          <a:xfrm>
            <a:off x="5867400" y="1600200"/>
            <a:ext cx="2743200" cy="533400"/>
          </a:xfrm>
          <a:prstGeom prst="wedgeRoundRectCallout">
            <a:avLst>
              <a:gd name="adj1" fmla="val -147254"/>
              <a:gd name="adj2" fmla="val -21865"/>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Package name</a:t>
            </a:r>
          </a:p>
        </p:txBody>
      </p:sp>
      <p:sp>
        <p:nvSpPr>
          <p:cNvPr id="7" name="Rounded Rectangular Callout 6"/>
          <p:cNvSpPr/>
          <p:nvPr/>
        </p:nvSpPr>
        <p:spPr bwMode="auto">
          <a:xfrm>
            <a:off x="152400" y="4343400"/>
            <a:ext cx="2743200" cy="1143000"/>
          </a:xfrm>
          <a:prstGeom prst="wedgeRoundRectCallout">
            <a:avLst>
              <a:gd name="adj1" fmla="val 36246"/>
              <a:gd name="adj2" fmla="val 108914"/>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Add assemblies, safe controls, resources</a:t>
            </a:r>
          </a:p>
        </p:txBody>
      </p:sp>
      <p:sp>
        <p:nvSpPr>
          <p:cNvPr id="8" name="Rounded Rectangular Callout 7"/>
          <p:cNvSpPr/>
          <p:nvPr/>
        </p:nvSpPr>
        <p:spPr bwMode="auto">
          <a:xfrm>
            <a:off x="5867400" y="2590800"/>
            <a:ext cx="2743200" cy="914400"/>
          </a:xfrm>
          <a:prstGeom prst="wedgeRoundRectCallout">
            <a:avLst>
              <a:gd name="adj1" fmla="val -97825"/>
              <a:gd name="adj2" fmla="val 133351"/>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Add/Remove items &amp; features</a:t>
            </a:r>
          </a:p>
        </p:txBody>
      </p:sp>
      <p:sp>
        <p:nvSpPr>
          <p:cNvPr id="11" name="Rounded Rectangular Callout 10"/>
          <p:cNvSpPr/>
          <p:nvPr/>
        </p:nvSpPr>
        <p:spPr bwMode="auto">
          <a:xfrm>
            <a:off x="5867400" y="5486400"/>
            <a:ext cx="2743200" cy="914400"/>
          </a:xfrm>
          <a:prstGeom prst="wedgeRoundRectCallout">
            <a:avLst>
              <a:gd name="adj1" fmla="val -133577"/>
              <a:gd name="adj2" fmla="val 3645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View/Edit Package Manifest</a:t>
            </a:r>
          </a:p>
        </p:txBody>
      </p:sp>
    </p:spTree>
    <p:extLst>
      <p:ext uri="{BB962C8B-B14F-4D97-AF65-F5344CB8AC3E}">
        <p14:creationId xmlns:p14="http://schemas.microsoft.com/office/powerpoint/2010/main" val="784035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804901" y="1905000"/>
            <a:ext cx="5534198" cy="4010025"/>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
        <p:nvSpPr>
          <p:cNvPr id="9" name="Rounded Rectangular Callout 8"/>
          <p:cNvSpPr/>
          <p:nvPr/>
        </p:nvSpPr>
        <p:spPr bwMode="auto">
          <a:xfrm>
            <a:off x="152400" y="3200400"/>
            <a:ext cx="1752600" cy="533400"/>
          </a:xfrm>
          <a:prstGeom prst="wedgeRoundRectCallout">
            <a:avLst>
              <a:gd name="adj1" fmla="val 68863"/>
              <a:gd name="adj2" fmla="val 180236"/>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Packages</a:t>
            </a:r>
          </a:p>
        </p:txBody>
      </p:sp>
      <p:sp>
        <p:nvSpPr>
          <p:cNvPr id="2" name="Title 1"/>
          <p:cNvSpPr>
            <a:spLocks noGrp="1"/>
          </p:cNvSpPr>
          <p:nvPr>
            <p:ph type="title"/>
          </p:nvPr>
        </p:nvSpPr>
        <p:spPr>
          <a:xfrm>
            <a:off x="381000" y="228600"/>
            <a:ext cx="8382000" cy="1094146"/>
          </a:xfrm>
        </p:spPr>
        <p:txBody>
          <a:bodyPr/>
          <a:lstStyle/>
          <a:p>
            <a:r>
              <a:rPr lang="en-US" dirty="0" smtClean="0"/>
              <a:t>Packaging Explorer</a:t>
            </a:r>
            <a:br>
              <a:rPr lang="en-US" dirty="0" smtClean="0"/>
            </a:br>
            <a:r>
              <a:rPr lang="en-US" sz="3100" dirty="0" smtClean="0">
                <a:gradFill>
                  <a:gsLst>
                    <a:gs pos="50000">
                      <a:schemeClr val="tx2"/>
                    </a:gs>
                    <a:gs pos="100000">
                      <a:schemeClr val="tx2"/>
                    </a:gs>
                  </a:gsLst>
                  <a:lin ang="5400000" scaled="0"/>
                </a:gradFill>
              </a:rPr>
              <a:t>Project </a:t>
            </a:r>
            <a:r>
              <a:rPr lang="en-US" sz="3100" dirty="0">
                <a:gradFill>
                  <a:gsLst>
                    <a:gs pos="50000">
                      <a:schemeClr val="tx2"/>
                    </a:gs>
                    <a:gs pos="100000">
                      <a:schemeClr val="tx2"/>
                    </a:gs>
                  </a:gsLst>
                  <a:lin ang="5400000" scaled="0"/>
                </a:gradFill>
              </a:rPr>
              <a:t>and Items</a:t>
            </a:r>
            <a:endParaRPr lang="en-US" dirty="0"/>
          </a:p>
        </p:txBody>
      </p:sp>
      <p:sp>
        <p:nvSpPr>
          <p:cNvPr id="7" name="Rounded Rectangular Callout 6"/>
          <p:cNvSpPr/>
          <p:nvPr/>
        </p:nvSpPr>
        <p:spPr bwMode="auto">
          <a:xfrm>
            <a:off x="152400" y="3200400"/>
            <a:ext cx="1752600" cy="533400"/>
          </a:xfrm>
          <a:prstGeom prst="wedgeRoundRectCallout">
            <a:avLst>
              <a:gd name="adj1" fmla="val 68319"/>
              <a:gd name="adj2" fmla="val -16797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Packages</a:t>
            </a:r>
          </a:p>
        </p:txBody>
      </p:sp>
      <p:sp>
        <p:nvSpPr>
          <p:cNvPr id="13" name="Rounded Rectangular Callout 12"/>
          <p:cNvSpPr/>
          <p:nvPr/>
        </p:nvSpPr>
        <p:spPr bwMode="auto">
          <a:xfrm>
            <a:off x="6248400" y="5029200"/>
            <a:ext cx="2895600" cy="762000"/>
          </a:xfrm>
          <a:prstGeom prst="wedgeRoundRectCallout">
            <a:avLst>
              <a:gd name="adj1" fmla="val -121495"/>
              <a:gd name="adj2" fmla="val -42452"/>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SharePoint Project Items (SPIs)</a:t>
            </a:r>
          </a:p>
        </p:txBody>
      </p:sp>
      <p:sp>
        <p:nvSpPr>
          <p:cNvPr id="17" name="Rounded Rectangular Callout 16"/>
          <p:cNvSpPr/>
          <p:nvPr/>
        </p:nvSpPr>
        <p:spPr bwMode="auto">
          <a:xfrm>
            <a:off x="6781800" y="3505200"/>
            <a:ext cx="1752600" cy="533400"/>
          </a:xfrm>
          <a:prstGeom prst="wedgeRoundRectCallout">
            <a:avLst>
              <a:gd name="adj1" fmla="val -107226"/>
              <a:gd name="adj2" fmla="val -185834"/>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Features</a:t>
            </a:r>
          </a:p>
        </p:txBody>
      </p:sp>
      <p:sp>
        <p:nvSpPr>
          <p:cNvPr id="20" name="Rounded Rectangular Callout 19"/>
          <p:cNvSpPr/>
          <p:nvPr/>
        </p:nvSpPr>
        <p:spPr bwMode="auto">
          <a:xfrm>
            <a:off x="6781800" y="3657600"/>
            <a:ext cx="1447800" cy="381000"/>
          </a:xfrm>
          <a:prstGeom prst="wedgeRoundRectCallout">
            <a:avLst>
              <a:gd name="adj1" fmla="val -120100"/>
              <a:gd name="adj2" fmla="val -53335"/>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21" name="Rounded Rectangular Callout 20"/>
          <p:cNvSpPr/>
          <p:nvPr/>
        </p:nvSpPr>
        <p:spPr bwMode="auto">
          <a:xfrm>
            <a:off x="6781800" y="3505200"/>
            <a:ext cx="1752600" cy="533400"/>
          </a:xfrm>
          <a:prstGeom prst="wedgeRoundRectCallout">
            <a:avLst>
              <a:gd name="adj1" fmla="val -98531"/>
              <a:gd name="adj2" fmla="val 18380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Features</a:t>
            </a:r>
          </a:p>
        </p:txBody>
      </p:sp>
      <p:sp>
        <p:nvSpPr>
          <p:cNvPr id="22" name="Rounded Rectangular Callout 21"/>
          <p:cNvSpPr/>
          <p:nvPr/>
        </p:nvSpPr>
        <p:spPr bwMode="auto">
          <a:xfrm>
            <a:off x="6248400" y="5257800"/>
            <a:ext cx="2895600" cy="457200"/>
          </a:xfrm>
          <a:prstGeom prst="wedgeRoundRectCallout">
            <a:avLst>
              <a:gd name="adj1" fmla="val -109324"/>
              <a:gd name="adj2" fmla="val -21619"/>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23" name="Rounded Rectangular Callout 22"/>
          <p:cNvSpPr/>
          <p:nvPr/>
        </p:nvSpPr>
        <p:spPr bwMode="auto">
          <a:xfrm>
            <a:off x="6248400" y="5029200"/>
            <a:ext cx="2895600" cy="762000"/>
          </a:xfrm>
          <a:prstGeom prst="wedgeRoundRectCallout">
            <a:avLst>
              <a:gd name="adj1" fmla="val -118534"/>
              <a:gd name="adj2" fmla="val 3254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SharePoint Project Items (SPIs)</a:t>
            </a:r>
          </a:p>
        </p:txBody>
      </p:sp>
    </p:spTree>
    <p:extLst>
      <p:ext uri="{BB962C8B-B14F-4D97-AF65-F5344CB8AC3E}">
        <p14:creationId xmlns:p14="http://schemas.microsoft.com/office/powerpoint/2010/main" val="31833306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3" grpId="0" animBg="1"/>
      <p:bldP spid="17" grpId="0" animBg="1"/>
      <p:bldP spid="17" grpId="1" animBg="1"/>
      <p:bldP spid="20" grpId="0" animBg="1"/>
      <p:bldP spid="20" grpId="1" animBg="1"/>
      <p:bldP spid="21" grpId="0" animBg="1"/>
      <p:bldP spid="21" grpId="1"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lstStyle/>
          <a:p>
            <a:pPr>
              <a:defRPr/>
            </a:pPr>
            <a:r>
              <a:rPr lang="en-US" dirty="0"/>
              <a:t>Summary </a:t>
            </a:r>
            <a:r>
              <a:rPr lang="en-US" dirty="0" smtClean="0"/>
              <a:t> - </a:t>
            </a:r>
            <a:r>
              <a:rPr dirty="0" smtClean="0"/>
              <a:t>Visual </a:t>
            </a:r>
            <a:r>
              <a:rPr dirty="0"/>
              <a:t>Studio 2010</a:t>
            </a:r>
            <a:r>
              <a:rPr sz="3600" dirty="0"/>
              <a:t/>
            </a:r>
            <a:br>
              <a:rPr sz="3600" dirty="0"/>
            </a:br>
            <a:r>
              <a:rPr sz="3400" dirty="0">
                <a:gradFill>
                  <a:gsLst>
                    <a:gs pos="50000">
                      <a:srgbClr xmlns:mc="http://schemas.openxmlformats.org/markup-compatibility/2006" xmlns:a14="http://schemas.microsoft.com/office/drawing/2010/main" val="F7BC24" mc:Ignorable=""/>
                    </a:gs>
                    <a:gs pos="100000">
                      <a:srgbClr xmlns:mc="http://schemas.openxmlformats.org/markup-compatibility/2006" xmlns:a14="http://schemas.microsoft.com/office/drawing/2010/main" val="F7BC24" mc:Ignorable=""/>
                    </a:gs>
                  </a:gsLst>
                  <a:lin ang="5400000" scaled="0"/>
                </a:gradFill>
              </a:rPr>
              <a:t>Developer Tools for SharePoint</a:t>
            </a:r>
          </a:p>
        </p:txBody>
      </p:sp>
      <p:sp>
        <p:nvSpPr>
          <p:cNvPr id="15" name="Content Placeholder 25"/>
          <p:cNvSpPr txBox="1">
            <a:spLocks/>
          </p:cNvSpPr>
          <p:nvPr/>
        </p:nvSpPr>
        <p:spPr bwMode="auto">
          <a:xfrm>
            <a:off x="381000" y="4397276"/>
            <a:ext cx="5257800" cy="2308324"/>
          </a:xfrm>
          <a:prstGeom prst="rect">
            <a:avLst/>
          </a:prstGeom>
          <a:noFill/>
          <a:ln w="9525" cap="flat" cmpd="sng" algn="ctr">
            <a:noFill/>
            <a:prstDash val="solid"/>
            <a:miter lim="800000"/>
            <a:headEnd type="none" w="med" len="med"/>
            <a:tailEnd type="none" w="med" len="med"/>
          </a:ln>
          <a:effectLst/>
        </p:spPr>
        <p:txBody>
          <a:bodyPr>
            <a:spAutoFit/>
          </a:bodyPr>
          <a:lstStyle/>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Support for SharePoint Sandboxed Solutions</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Import WSP from SharePoint Designer </a:t>
            </a:r>
            <a:br>
              <a:rPr lang="en-US" dirty="0">
                <a:gradFill>
                  <a:gsLst>
                    <a:gs pos="0">
                      <a:schemeClr val="tx1"/>
                    </a:gs>
                    <a:gs pos="86000">
                      <a:schemeClr val="tx1"/>
                    </a:gs>
                  </a:gsLst>
                  <a:lin ang="5400000" scaled="0"/>
                </a:gradFill>
                <a:latin typeface="+mn-lt"/>
                <a:cs typeface="+mn-cs"/>
                <a:sym typeface="Wingdings" pitchFamily="2" charset="2"/>
              </a:rPr>
            </a:br>
            <a:r>
              <a:rPr lang="en-US" dirty="0">
                <a:gradFill>
                  <a:gsLst>
                    <a:gs pos="0">
                      <a:schemeClr val="tx1"/>
                    </a:gs>
                    <a:gs pos="86000">
                      <a:schemeClr val="tx1"/>
                    </a:gs>
                  </a:gsLst>
                  <a:lin ang="5400000" scaled="0"/>
                </a:gradFill>
                <a:latin typeface="+mn-lt"/>
                <a:cs typeface="+mn-cs"/>
                <a:sym typeface="Wingdings" pitchFamily="2" charset="2"/>
              </a:rPr>
              <a:t>including Workflow</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Build Workflow Steps for SharePoint Designer</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Extensibility for Development of Additional </a:t>
            </a:r>
            <a:br>
              <a:rPr lang="en-US" dirty="0">
                <a:gradFill>
                  <a:gsLst>
                    <a:gs pos="0">
                      <a:schemeClr val="tx1"/>
                    </a:gs>
                    <a:gs pos="86000">
                      <a:schemeClr val="tx1"/>
                    </a:gs>
                  </a:gsLst>
                  <a:lin ang="5400000" scaled="0"/>
                </a:gradFill>
                <a:latin typeface="+mn-lt"/>
                <a:cs typeface="+mn-cs"/>
                <a:sym typeface="Wingdings" pitchFamily="2" charset="2"/>
              </a:rPr>
            </a:br>
            <a:r>
              <a:rPr lang="en-US" dirty="0">
                <a:gradFill>
                  <a:gsLst>
                    <a:gs pos="0">
                      <a:schemeClr val="tx1"/>
                    </a:gs>
                    <a:gs pos="86000">
                      <a:schemeClr val="tx1"/>
                    </a:gs>
                  </a:gsLst>
                  <a:lin ang="5400000" scaled="0"/>
                </a:gradFill>
                <a:latin typeface="+mn-lt"/>
                <a:cs typeface="+mn-cs"/>
                <a:sym typeface="Wingdings" pitchFamily="2" charset="2"/>
              </a:rPr>
              <a:t>SharePoint Artifacts</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SharePoint Business Connectivity Services support</a:t>
            </a:r>
          </a:p>
        </p:txBody>
      </p:sp>
      <p:sp>
        <p:nvSpPr>
          <p:cNvPr id="22" name="Content Placeholder 25"/>
          <p:cNvSpPr txBox="1">
            <a:spLocks/>
          </p:cNvSpPr>
          <p:nvPr/>
        </p:nvSpPr>
        <p:spPr bwMode="auto">
          <a:xfrm>
            <a:off x="381000" y="2211473"/>
            <a:ext cx="5558824" cy="1560427"/>
          </a:xfrm>
          <a:prstGeom prst="rect">
            <a:avLst/>
          </a:prstGeom>
          <a:noFill/>
          <a:ln w="9525" cap="flat" cmpd="sng" algn="ctr">
            <a:noFill/>
            <a:prstDash val="solid"/>
            <a:miter lim="800000"/>
            <a:headEnd type="none" w="med" len="med"/>
            <a:tailEnd type="none" w="med" len="med"/>
          </a:ln>
          <a:effectLst/>
        </p:spPr>
        <p:txBody>
          <a:bodyPr>
            <a:spAutoFit/>
          </a:bodyPr>
          <a:lstStyle/>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Web Part, BDC and Workflow designers</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Package and Deploy SharePoint projects</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Generate WSP for Production Deployment</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View SharePoint site in Server Explorer</a:t>
            </a:r>
          </a:p>
          <a:p>
            <a:pPr marL="234950" indent="-234950" defTabSz="914363">
              <a:lnSpc>
                <a:spcPct val="90000"/>
              </a:lnSpc>
              <a:spcBef>
                <a:spcPct val="20000"/>
              </a:spcBef>
              <a:buClr>
                <a:schemeClr val="tx2"/>
              </a:buClr>
              <a:buSzPct val="85000"/>
              <a:buFontTx/>
              <a:buBlip>
                <a:blip r:embed="rId3"/>
              </a:buBlip>
              <a:defRPr/>
            </a:pPr>
            <a:r>
              <a:rPr lang="en-US" dirty="0">
                <a:gradFill>
                  <a:gsLst>
                    <a:gs pos="0">
                      <a:schemeClr val="tx1"/>
                    </a:gs>
                    <a:gs pos="86000">
                      <a:schemeClr val="tx1"/>
                    </a:gs>
                  </a:gsLst>
                  <a:lin ang="5400000" scaled="0"/>
                </a:gradFill>
                <a:latin typeface="+mn-lt"/>
                <a:cs typeface="+mn-cs"/>
                <a:sym typeface="Wingdings" pitchFamily="2" charset="2"/>
              </a:rPr>
              <a:t>Team Foundation Server Integration</a:t>
            </a:r>
          </a:p>
        </p:txBody>
      </p:sp>
      <p:sp>
        <p:nvSpPr>
          <p:cNvPr id="15365" name="TextBox 24"/>
          <p:cNvSpPr txBox="1">
            <a:spLocks noChangeArrowheads="1"/>
          </p:cNvSpPr>
          <p:nvPr/>
        </p:nvSpPr>
        <p:spPr bwMode="auto">
          <a:xfrm>
            <a:off x="430213" y="3913188"/>
            <a:ext cx="4532312" cy="430212"/>
          </a:xfrm>
          <a:prstGeom prst="rect">
            <a:avLst/>
          </a:prstGeom>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r>
              <a:rPr lang="en-NZ" sz="2800">
                <a:solidFill>
                  <a:srgbClr xmlns:mc="http://schemas.openxmlformats.org/markup-compatibility/2006" xmlns:a14="http://schemas.microsoft.com/office/drawing/2010/main" val="FFFFFF" mc:Ignorable=""/>
                </a:solidFill>
              </a:rPr>
              <a:t>Broad SharePoint Support</a:t>
            </a:r>
          </a:p>
        </p:txBody>
      </p:sp>
      <p:sp>
        <p:nvSpPr>
          <p:cNvPr id="15366" name="TextBox 25"/>
          <p:cNvSpPr txBox="1">
            <a:spLocks noChangeArrowheads="1"/>
          </p:cNvSpPr>
          <p:nvPr/>
        </p:nvSpPr>
        <p:spPr bwMode="auto">
          <a:xfrm>
            <a:off x="425450" y="1684338"/>
            <a:ext cx="8175625" cy="430212"/>
          </a:xfrm>
          <a:prstGeom prst="rect">
            <a:avLst/>
          </a:prstGeom>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 uri="{53640926-AAD7-44D8-BBD7-CCE9431645EC}">
              <a14:shadowObscured xmlns:a14="http://schemas.microsoft.com/office/drawing/2010/main" val="1"/>
            </a:ext>
          </a:extLst>
        </p:spPr>
        <p:txBody>
          <a:bodyPr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r>
              <a:rPr lang="en-NZ" sz="2800">
                <a:solidFill>
                  <a:srgbClr xmlns:mc="http://schemas.openxmlformats.org/markup-compatibility/2006" xmlns:a14="http://schemas.microsoft.com/office/drawing/2010/main" val="FFFFFF" mc:Ignorable=""/>
                </a:solidFill>
              </a:rPr>
              <a:t>Develop, Deploy and Debug</a:t>
            </a:r>
          </a:p>
        </p:txBody>
      </p:sp>
      <p:pic>
        <p:nvPicPr>
          <p:cNvPr id="11" name="Picture 2"/>
          <p:cNvPicPr>
            <a:picLocks noChangeArrowheads="1"/>
          </p:cNvPicPr>
          <p:nvPr/>
        </p:nvPicPr>
        <p:blipFill>
          <a:blip r:embed="rId4" cstate="print"/>
          <a:srcRect/>
          <a:stretch>
            <a:fillRect/>
          </a:stretch>
        </p:blipFill>
        <p:spPr bwMode="auto">
          <a:xfrm>
            <a:off x="5737235" y="1295400"/>
            <a:ext cx="3097732" cy="2432131"/>
          </a:xfrm>
          <a:prstGeom prst="round2DiagRect">
            <a:avLst>
              <a:gd name="adj1" fmla="val 16667"/>
              <a:gd name="adj2" fmla="val 0"/>
            </a:avLst>
          </a:prstGeom>
          <a:solidFill>
            <a:srgbClr xmlns:mc="http://schemas.openxmlformats.org/markup-compatibility/2006" xmlns:a14="http://schemas.microsoft.com/office/drawing/2010/main" val="FFC000" mc:Ignorable=""/>
          </a:solidFill>
          <a:ln w="88900" cap="sq">
            <a:solidFill>
              <a:schemeClr val="accent1"/>
            </a:solidFill>
            <a:miter lim="800000"/>
          </a:ln>
          <a:effectLst>
            <a:outerShdw blurRad="50800" dist="38100" dir="2700000" algn="tl" rotWithShape="0">
              <a:prstClr val="black">
                <a:alpha val="40000"/>
              </a:prstClr>
            </a:outerShdw>
          </a:effectLst>
        </p:spPr>
      </p:pic>
      <p:sp>
        <p:nvSpPr>
          <p:cNvPr id="28" name="Rounded Rectangle 27"/>
          <p:cNvSpPr/>
          <p:nvPr/>
        </p:nvSpPr>
        <p:spPr bwMode="auto">
          <a:xfrm>
            <a:off x="5856817" y="3139017"/>
            <a:ext cx="1489075" cy="354542"/>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1200" dirty="0">
                <a:solidFill>
                  <a:schemeClr val="tx1"/>
                </a:solidFill>
              </a:rPr>
              <a:t>Web Part Designer</a:t>
            </a:r>
          </a:p>
        </p:txBody>
      </p:sp>
      <p:pic>
        <p:nvPicPr>
          <p:cNvPr id="12" name="Picture 11" descr="newproject.png"/>
          <p:cNvPicPr>
            <a:picLocks noChangeAspect="1"/>
          </p:cNvPicPr>
          <p:nvPr/>
        </p:nvPicPr>
        <p:blipFill>
          <a:blip r:embed="rId5"/>
          <a:srcRect r="30833" b="25532"/>
          <a:stretch>
            <a:fillRect/>
          </a:stretch>
        </p:blipFill>
        <p:spPr>
          <a:xfrm>
            <a:off x="5715000" y="3995208"/>
            <a:ext cx="3076474" cy="2481792"/>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
        <p:nvSpPr>
          <p:cNvPr id="13" name="Rounded Rectangle 12"/>
          <p:cNvSpPr/>
          <p:nvPr/>
        </p:nvSpPr>
        <p:spPr bwMode="auto">
          <a:xfrm>
            <a:off x="5785908" y="6051550"/>
            <a:ext cx="1205442" cy="354542"/>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1300" dirty="0">
                <a:solidFill>
                  <a:schemeClr val="tx1"/>
                </a:solidFill>
              </a:rPr>
              <a:t>Project Types</a:t>
            </a:r>
          </a:p>
        </p:txBody>
      </p:sp>
    </p:spTree>
    <p:extLst>
      <p:ext uri="{BB962C8B-B14F-4D97-AF65-F5344CB8AC3E}">
        <p14:creationId xmlns:p14="http://schemas.microsoft.com/office/powerpoint/2010/main" val="15861931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pPr defTabSz="914363" fontAlgn="auto">
              <a:spcAft>
                <a:spcPts val="0"/>
              </a:spcAft>
              <a:defRPr/>
            </a:pPr>
            <a:r>
              <a:rPr dirty="0" smtClean="0"/>
              <a:t>New way to work with SP Data</a:t>
            </a:r>
            <a:endParaRPr dirty="0"/>
          </a:p>
        </p:txBody>
      </p:sp>
      <p:sp>
        <p:nvSpPr>
          <p:cNvPr id="44" name="Rounded Rectangle 43"/>
          <p:cNvSpPr/>
          <p:nvPr/>
        </p:nvSpPr>
        <p:spPr bwMode="auto">
          <a:xfrm>
            <a:off x="381000" y="5453426"/>
            <a:ext cx="1905000" cy="914400"/>
          </a:xfrm>
          <a:prstGeom prst="roundRect">
            <a:avLst>
              <a:gd name="adj" fmla="val 7226"/>
            </a:avLst>
          </a:prstGeom>
          <a:solidFill>
            <a:schemeClr val="accent1">
              <a:lumMod val="75000"/>
            </a:schemeClr>
          </a:solidFill>
          <a:ln w="28575">
            <a:solidFill>
              <a:schemeClr val="accent1">
                <a:lumMod val="50000"/>
              </a:schemeClr>
            </a:solidFill>
            <a:prstDash val="sysDot"/>
            <a:headEnd type="none" w="med" len="med"/>
            <a:tailEnd type="none" w="med" len="med"/>
          </a:ln>
          <a:effectLst/>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dirty="0"/>
          </a:p>
        </p:txBody>
      </p:sp>
      <p:sp>
        <p:nvSpPr>
          <p:cNvPr id="47" name="Rounded Rectangle 46"/>
          <p:cNvSpPr/>
          <p:nvPr/>
        </p:nvSpPr>
        <p:spPr bwMode="auto">
          <a:xfrm>
            <a:off x="3427268" y="4963391"/>
            <a:ext cx="2209800" cy="609600"/>
          </a:xfrm>
          <a:prstGeom prst="roundRect">
            <a:avLst>
              <a:gd name="adj" fmla="val 9849"/>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r>
              <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LINQ</a:t>
            </a:r>
          </a:p>
        </p:txBody>
      </p:sp>
      <p:sp>
        <p:nvSpPr>
          <p:cNvPr id="48" name="Rounded Rectangle 47"/>
          <p:cNvSpPr/>
          <p:nvPr/>
        </p:nvSpPr>
        <p:spPr bwMode="auto">
          <a:xfrm>
            <a:off x="2057400" y="2885209"/>
            <a:ext cx="5105400" cy="1143000"/>
          </a:xfrm>
          <a:prstGeom prst="roundRect">
            <a:avLst>
              <a:gd name="adj" fmla="val 9394"/>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53" name="Rounded Rectangle 52"/>
          <p:cNvSpPr/>
          <p:nvPr/>
        </p:nvSpPr>
        <p:spPr bwMode="auto">
          <a:xfrm>
            <a:off x="2209800" y="3494809"/>
            <a:ext cx="838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2000" dirty="0">
                <a:solidFill>
                  <a:schemeClr val="tx1"/>
                </a:solidFill>
              </a:rPr>
              <a:t>Farm</a:t>
            </a:r>
          </a:p>
        </p:txBody>
      </p:sp>
      <p:sp>
        <p:nvSpPr>
          <p:cNvPr id="54" name="Rounded Rectangle 53"/>
          <p:cNvSpPr/>
          <p:nvPr/>
        </p:nvSpPr>
        <p:spPr bwMode="auto">
          <a:xfrm>
            <a:off x="3124200" y="3494809"/>
            <a:ext cx="6858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2000" dirty="0">
                <a:solidFill>
                  <a:schemeClr val="tx1"/>
                </a:solidFill>
              </a:rPr>
              <a:t>Site</a:t>
            </a:r>
          </a:p>
        </p:txBody>
      </p:sp>
      <p:sp>
        <p:nvSpPr>
          <p:cNvPr id="56" name="Rounded Rectangle 55"/>
          <p:cNvSpPr/>
          <p:nvPr/>
        </p:nvSpPr>
        <p:spPr bwMode="auto">
          <a:xfrm>
            <a:off x="3886200" y="3494809"/>
            <a:ext cx="1295401"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2000" dirty="0">
                <a:solidFill>
                  <a:schemeClr val="tx1"/>
                </a:solidFill>
              </a:rPr>
              <a:t>List Data</a:t>
            </a:r>
          </a:p>
        </p:txBody>
      </p:sp>
      <p:sp>
        <p:nvSpPr>
          <p:cNvPr id="59" name="Rounded Rectangle 58"/>
          <p:cNvSpPr/>
          <p:nvPr/>
        </p:nvSpPr>
        <p:spPr bwMode="auto">
          <a:xfrm>
            <a:off x="5257800" y="3494809"/>
            <a:ext cx="1762992"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NZ" sz="2000" dirty="0">
                <a:solidFill>
                  <a:schemeClr val="tx1"/>
                </a:solidFill>
              </a:rPr>
              <a:t>External Lists</a:t>
            </a:r>
          </a:p>
        </p:txBody>
      </p:sp>
      <p:sp>
        <p:nvSpPr>
          <p:cNvPr id="66" name="TextBox 65"/>
          <p:cNvSpPr txBox="1"/>
          <p:nvPr/>
        </p:nvSpPr>
        <p:spPr>
          <a:xfrm>
            <a:off x="3604280" y="2961409"/>
            <a:ext cx="2011641" cy="369332"/>
          </a:xfrm>
          <a:prstGeom prst="rect">
            <a:avLst/>
          </a:prstGeom>
          <a:noFill/>
        </p:spPr>
        <p:txBody>
          <a:bodyPr lIns="0" tIns="0" rIns="0" bIns="0">
            <a:spAutoFit/>
          </a:bodyPr>
          <a:lstStyle/>
          <a:p>
            <a:pPr algn="ctr" defTabSz="914363" fontAlgn="auto">
              <a:spcBef>
                <a:spcPts val="0"/>
              </a:spcBef>
              <a:spcAft>
                <a:spcPts val="0"/>
              </a:spcAft>
              <a:defRPr/>
            </a:pPr>
            <a:r>
              <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Data Platform</a:t>
            </a:r>
          </a:p>
        </p:txBody>
      </p:sp>
      <p:sp>
        <p:nvSpPr>
          <p:cNvPr id="71" name="TextBox 70"/>
          <p:cNvSpPr txBox="1"/>
          <p:nvPr/>
        </p:nvSpPr>
        <p:spPr>
          <a:xfrm>
            <a:off x="479263" y="2254827"/>
            <a:ext cx="1274067" cy="307777"/>
          </a:xfrm>
          <a:prstGeom prst="rect">
            <a:avLst/>
          </a:prstGeom>
          <a:noFill/>
        </p:spPr>
        <p:txBody>
          <a:bodyPr wrap="none" lIns="0" tIns="0" rIns="0" bIns="0">
            <a:spAutoFit/>
          </a:bodyPr>
          <a:lstStyle/>
          <a:p>
            <a:pPr defTabSz="914363" fontAlgn="auto">
              <a:spcBef>
                <a:spcPts val="0"/>
              </a:spcBef>
              <a:spcAft>
                <a:spcPts val="0"/>
              </a:spcAft>
              <a:defRPr/>
            </a:pPr>
            <a:r>
              <a:rPr lang="en-US" sz="2000" b="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Client-side</a:t>
            </a:r>
          </a:p>
        </p:txBody>
      </p:sp>
      <p:sp>
        <p:nvSpPr>
          <p:cNvPr id="72" name="TextBox 71"/>
          <p:cNvSpPr txBox="1"/>
          <p:nvPr/>
        </p:nvSpPr>
        <p:spPr>
          <a:xfrm>
            <a:off x="479263" y="4333009"/>
            <a:ext cx="1349537" cy="307777"/>
          </a:xfrm>
          <a:prstGeom prst="rect">
            <a:avLst/>
          </a:prstGeom>
          <a:noFill/>
        </p:spPr>
        <p:txBody>
          <a:bodyPr wrap="none" lIns="0" tIns="0" rIns="0" bIns="0">
            <a:spAutoFit/>
          </a:bodyPr>
          <a:lstStyle/>
          <a:p>
            <a:pPr defTabSz="914363" fontAlgn="auto">
              <a:spcBef>
                <a:spcPts val="0"/>
              </a:spcBef>
              <a:spcAft>
                <a:spcPts val="0"/>
              </a:spcAft>
              <a:defRPr/>
            </a:pPr>
            <a:r>
              <a:rPr lang="en-US" sz="2000" b="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Server-side</a:t>
            </a:r>
          </a:p>
        </p:txBody>
      </p:sp>
      <p:sp>
        <p:nvSpPr>
          <p:cNvPr id="73" name="TextBox 72"/>
          <p:cNvSpPr txBox="1"/>
          <p:nvPr/>
        </p:nvSpPr>
        <p:spPr>
          <a:xfrm>
            <a:off x="6694212" y="1465210"/>
            <a:ext cx="1905778" cy="276999"/>
          </a:xfrm>
          <a:prstGeom prst="rect">
            <a:avLst/>
          </a:prstGeom>
          <a:noFill/>
        </p:spPr>
        <p:txBody>
          <a:bodyPr wrap="none" lIns="0" tIns="0" rIns="0" bIns="0">
            <a:spAutoFit/>
          </a:bodyPr>
          <a:lstStyle/>
          <a:p>
            <a:pPr defTabSz="914363" fontAlgn="auto">
              <a:spcBef>
                <a:spcPts val="0"/>
              </a:spcBef>
              <a:spcAft>
                <a:spcPts val="0"/>
              </a:spcAft>
              <a:defRPr/>
            </a:pPr>
            <a:r>
              <a:rPr lang="en-US" i="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Strongly-typed lists</a:t>
            </a:r>
          </a:p>
        </p:txBody>
      </p:sp>
      <p:sp>
        <p:nvSpPr>
          <p:cNvPr id="74" name="TextBox 73"/>
          <p:cNvSpPr txBox="1"/>
          <p:nvPr/>
        </p:nvSpPr>
        <p:spPr>
          <a:xfrm>
            <a:off x="6781800" y="2244436"/>
            <a:ext cx="1818190" cy="276999"/>
          </a:xfrm>
          <a:prstGeom prst="rect">
            <a:avLst/>
          </a:prstGeom>
          <a:noFill/>
        </p:spPr>
        <p:txBody>
          <a:bodyPr wrap="none" lIns="0" tIns="0" rIns="0" bIns="0">
            <a:spAutoFit/>
          </a:bodyPr>
          <a:lstStyle/>
          <a:p>
            <a:pPr defTabSz="914363" fontAlgn="auto">
              <a:spcBef>
                <a:spcPts val="0"/>
              </a:spcBef>
              <a:spcAft>
                <a:spcPts val="0"/>
              </a:spcAft>
              <a:defRPr/>
            </a:pPr>
            <a:r>
              <a:rPr lang="en-US" i="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Weakly-typed lists</a:t>
            </a:r>
          </a:p>
        </p:txBody>
      </p:sp>
      <p:sp>
        <p:nvSpPr>
          <p:cNvPr id="75" name="TextBox 74"/>
          <p:cNvSpPr txBox="1"/>
          <p:nvPr/>
        </p:nvSpPr>
        <p:spPr>
          <a:xfrm>
            <a:off x="6705600" y="5136666"/>
            <a:ext cx="1905778" cy="276999"/>
          </a:xfrm>
          <a:prstGeom prst="rect">
            <a:avLst/>
          </a:prstGeom>
          <a:noFill/>
        </p:spPr>
        <p:txBody>
          <a:bodyPr wrap="none" lIns="0" tIns="0" rIns="0" bIns="0">
            <a:spAutoFit/>
          </a:bodyPr>
          <a:lstStyle/>
          <a:p>
            <a:pPr defTabSz="914363" fontAlgn="auto">
              <a:spcBef>
                <a:spcPts val="0"/>
              </a:spcBef>
              <a:spcAft>
                <a:spcPts val="0"/>
              </a:spcAft>
              <a:defRPr/>
            </a:pPr>
            <a:r>
              <a:rPr lang="en-US" i="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Strongly-typed lists</a:t>
            </a:r>
          </a:p>
        </p:txBody>
      </p:sp>
      <p:sp>
        <p:nvSpPr>
          <p:cNvPr id="76" name="TextBox 75"/>
          <p:cNvSpPr txBox="1"/>
          <p:nvPr/>
        </p:nvSpPr>
        <p:spPr>
          <a:xfrm>
            <a:off x="6781800" y="4367738"/>
            <a:ext cx="1818190" cy="276999"/>
          </a:xfrm>
          <a:prstGeom prst="rect">
            <a:avLst/>
          </a:prstGeom>
          <a:noFill/>
        </p:spPr>
        <p:txBody>
          <a:bodyPr wrap="none" lIns="0" tIns="0" rIns="0" bIns="0">
            <a:spAutoFit/>
          </a:bodyPr>
          <a:lstStyle/>
          <a:p>
            <a:pPr defTabSz="914363" fontAlgn="auto">
              <a:spcBef>
                <a:spcPts val="0"/>
              </a:spcBef>
              <a:spcAft>
                <a:spcPts val="0"/>
              </a:spcAft>
              <a:defRPr/>
            </a:pPr>
            <a:r>
              <a:rPr lang="en-US" i="1"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Weakly-typed lists</a:t>
            </a:r>
          </a:p>
        </p:txBody>
      </p:sp>
      <p:grpSp>
        <p:nvGrpSpPr>
          <p:cNvPr id="27677" name="Group 76"/>
          <p:cNvGrpSpPr>
            <a:grpSpLocks/>
          </p:cNvGrpSpPr>
          <p:nvPr/>
        </p:nvGrpSpPr>
        <p:grpSpPr bwMode="auto">
          <a:xfrm>
            <a:off x="457200" y="2805113"/>
            <a:ext cx="8142288" cy="1289050"/>
            <a:chOff x="370609" y="3196652"/>
            <a:chExt cx="8229600" cy="1288474"/>
          </a:xfrm>
        </p:grpSpPr>
        <p:cxnSp>
          <p:nvCxnSpPr>
            <p:cNvPr id="78" name="Straight Connector 77"/>
            <p:cNvCxnSpPr/>
            <p:nvPr/>
          </p:nvCxnSpPr>
          <p:spPr>
            <a:xfrm>
              <a:off x="370609" y="4485126"/>
              <a:ext cx="8229600" cy="0"/>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a:off x="370609" y="3196652"/>
              <a:ext cx="8229600" cy="0"/>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grpSp>
      <p:sp>
        <p:nvSpPr>
          <p:cNvPr id="80" name="Rounded Rectangle 79"/>
          <p:cNvSpPr/>
          <p:nvPr/>
        </p:nvSpPr>
        <p:spPr bwMode="auto">
          <a:xfrm>
            <a:off x="2590800" y="4180609"/>
            <a:ext cx="3886200" cy="609600"/>
          </a:xfrm>
          <a:prstGeom prst="roundRect">
            <a:avLst>
              <a:gd name="adj" fmla="val 1155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r>
              <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Server</a:t>
            </a:r>
            <a:r>
              <a:rPr lang="en-NZ" sz="2400" dirty="0">
                <a:solidFill>
                  <a:schemeClr val="tx1"/>
                </a:solidFill>
              </a:rPr>
              <a:t> </a:t>
            </a:r>
            <a:r>
              <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OM</a:t>
            </a:r>
          </a:p>
        </p:txBody>
      </p:sp>
      <p:sp>
        <p:nvSpPr>
          <p:cNvPr id="85" name="Rounded Rectangle 84"/>
          <p:cNvSpPr/>
          <p:nvPr/>
        </p:nvSpPr>
        <p:spPr bwMode="auto">
          <a:xfrm>
            <a:off x="3124200" y="2092036"/>
            <a:ext cx="2819400" cy="619991"/>
          </a:xfrm>
          <a:prstGeom prst="roundRect">
            <a:avLst>
              <a:gd name="adj" fmla="val 11213"/>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auto">
              <a:spcBef>
                <a:spcPts val="0"/>
              </a:spcBef>
              <a:spcAft>
                <a:spcPts val="0"/>
              </a:spcAft>
              <a:defRPr/>
            </a:pPr>
            <a:r>
              <a:rPr lang="en-NZ" sz="2400" dirty="0">
                <a:solidFill>
                  <a:schemeClr val="tx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Client</a:t>
            </a:r>
            <a:r>
              <a:rPr lang="en-NZ" sz="2400" dirty="0">
                <a:solidFill>
                  <a:schemeClr val="tx1"/>
                </a:solidFill>
              </a:rPr>
              <a:t> </a:t>
            </a:r>
            <a:r>
              <a:rPr lang="en-NZ" sz="2400" dirty="0">
                <a:solidFill>
                  <a:schemeClr val="tx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OM</a:t>
            </a:r>
          </a:p>
        </p:txBody>
      </p:sp>
      <p:sp>
        <p:nvSpPr>
          <p:cNvPr id="86" name="Rounded Rectangle 85"/>
          <p:cNvSpPr/>
          <p:nvPr/>
        </p:nvSpPr>
        <p:spPr bwMode="auto">
          <a:xfrm>
            <a:off x="3427268" y="1295400"/>
            <a:ext cx="2209800" cy="616527"/>
          </a:xfrm>
          <a:prstGeom prst="roundRect">
            <a:avLst>
              <a:gd name="adj" fmla="val 9926"/>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auto">
              <a:spcBef>
                <a:spcPts val="0"/>
              </a:spcBef>
              <a:spcAft>
                <a:spcPts val="0"/>
              </a:spcAft>
              <a:defRPr/>
            </a:pPr>
            <a:r>
              <a:rPr lang="en-NZ" sz="2400" dirty="0">
                <a:solidFill>
                  <a:schemeClr val="tx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REST APIs</a:t>
            </a:r>
          </a:p>
        </p:txBody>
      </p:sp>
      <p:grpSp>
        <p:nvGrpSpPr>
          <p:cNvPr id="27685" name="Group 86"/>
          <p:cNvGrpSpPr>
            <a:grpSpLocks/>
          </p:cNvGrpSpPr>
          <p:nvPr/>
        </p:nvGrpSpPr>
        <p:grpSpPr bwMode="auto">
          <a:xfrm>
            <a:off x="4495800" y="2008188"/>
            <a:ext cx="4103688" cy="2868612"/>
            <a:chOff x="370609" y="2400017"/>
            <a:chExt cx="8229600" cy="2867891"/>
          </a:xfrm>
        </p:grpSpPr>
        <p:cxnSp>
          <p:nvCxnSpPr>
            <p:cNvPr id="88" name="Straight Connector 87"/>
            <p:cNvCxnSpPr/>
            <p:nvPr/>
          </p:nvCxnSpPr>
          <p:spPr>
            <a:xfrm>
              <a:off x="370609" y="5267908"/>
              <a:ext cx="8229600" cy="0"/>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a:xfrm>
              <a:off x="370609" y="2400017"/>
              <a:ext cx="8229600" cy="0"/>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grpSp>
      <p:sp>
        <p:nvSpPr>
          <p:cNvPr id="92" name="TextBox 91"/>
          <p:cNvSpPr txBox="1"/>
          <p:nvPr/>
        </p:nvSpPr>
        <p:spPr>
          <a:xfrm>
            <a:off x="498764" y="5471020"/>
            <a:ext cx="1320874" cy="830997"/>
          </a:xfrm>
          <a:prstGeom prst="rect">
            <a:avLst/>
          </a:prstGeom>
          <a:noFill/>
        </p:spPr>
        <p:txBody>
          <a:bodyPr wrap="none" lIns="0" tIns="0" rIns="0" bIns="0">
            <a:spAutoFit/>
          </a:bodyPr>
          <a:lstStyle/>
          <a:p>
            <a:pPr defTabSz="914363" fontAlgn="auto">
              <a:lnSpc>
                <a:spcPct val="150000"/>
              </a:lnSpc>
              <a:spcBef>
                <a:spcPts val="0"/>
              </a:spcBef>
              <a:spcAft>
                <a:spcPts val="0"/>
              </a:spcAft>
              <a:defRPr/>
            </a:pPr>
            <a:r>
              <a:rPr lang="en-US"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New in 2010</a:t>
            </a:r>
          </a:p>
          <a:p>
            <a:pPr defTabSz="914363" fontAlgn="auto">
              <a:lnSpc>
                <a:spcPct val="150000"/>
              </a:lnSpc>
              <a:spcBef>
                <a:spcPts val="0"/>
              </a:spcBef>
              <a:spcAft>
                <a:spcPts val="0"/>
              </a:spcAft>
              <a:defRPr/>
            </a:pPr>
            <a:r>
              <a:rPr lang="en-US" dirty="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latin typeface="+mn-lt"/>
                <a:cs typeface="+mn-cs"/>
              </a:rPr>
              <a:t>Improved</a:t>
            </a:r>
          </a:p>
        </p:txBody>
      </p:sp>
      <p:cxnSp>
        <p:nvCxnSpPr>
          <p:cNvPr id="93" name="Straight Connector 92"/>
          <p:cNvCxnSpPr/>
          <p:nvPr/>
        </p:nvCxnSpPr>
        <p:spPr>
          <a:xfrm>
            <a:off x="509588" y="5913946"/>
            <a:ext cx="1600200" cy="0"/>
          </a:xfrm>
          <a:prstGeom prst="line">
            <a:avLst/>
          </a:prstGeom>
          <a:ln w="1905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sp>
        <p:nvSpPr>
          <p:cNvPr id="36" name="Oval 35"/>
          <p:cNvSpPr/>
          <p:nvPr/>
        </p:nvSpPr>
        <p:spPr bwMode="auto">
          <a:xfrm>
            <a:off x="5352881" y="5034594"/>
            <a:ext cx="214441" cy="214441"/>
          </a:xfrm>
          <a:prstGeom prst="ellipse">
            <a:avLst/>
          </a:prstGeom>
          <a:gradFill>
            <a:gsLst>
              <a:gs pos="0">
                <a:srgbClr xmlns:mc="http://schemas.openxmlformats.org/markup-compatibility/2006" xmlns:a14="http://schemas.microsoft.com/office/drawing/2010/main" val="C00000" mc:Ignorable=""/>
              </a:gs>
              <a:gs pos="60000">
                <a:srgbClr xmlns:mc="http://schemas.openxmlformats.org/markup-compatibility/2006" xmlns:a14="http://schemas.microsoft.com/office/drawing/2010/main" val="FF0000" mc:Ignorable=""/>
              </a:gs>
              <a:gs pos="100000">
                <a:srgbClr xmlns:mc="http://schemas.openxmlformats.org/markup-compatibility/2006" xmlns:a14="http://schemas.microsoft.com/office/drawing/2010/main" val="FF5B5B" mc:Ignorable=""/>
              </a:gs>
            </a:gsLst>
          </a:gradFill>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70000"/>
              </a:srgbClr>
            </a:outerShdw>
          </a:effectLst>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37" name="Oval 36"/>
          <p:cNvSpPr/>
          <p:nvPr/>
        </p:nvSpPr>
        <p:spPr bwMode="auto">
          <a:xfrm>
            <a:off x="5352881" y="1374297"/>
            <a:ext cx="214441" cy="214441"/>
          </a:xfrm>
          <a:prstGeom prst="ellipse">
            <a:avLst/>
          </a:prstGeom>
          <a:gradFill>
            <a:gsLst>
              <a:gs pos="0">
                <a:srgbClr xmlns:mc="http://schemas.openxmlformats.org/markup-compatibility/2006" xmlns:a14="http://schemas.microsoft.com/office/drawing/2010/main" val="C00000" mc:Ignorable=""/>
              </a:gs>
              <a:gs pos="60000">
                <a:srgbClr xmlns:mc="http://schemas.openxmlformats.org/markup-compatibility/2006" xmlns:a14="http://schemas.microsoft.com/office/drawing/2010/main" val="FF0000" mc:Ignorable=""/>
              </a:gs>
              <a:gs pos="100000">
                <a:srgbClr xmlns:mc="http://schemas.openxmlformats.org/markup-compatibility/2006" xmlns:a14="http://schemas.microsoft.com/office/drawing/2010/main" val="FF5B5B" mc:Ignorable=""/>
              </a:gs>
            </a:gsLst>
          </a:gradFill>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70000"/>
              </a:srgbClr>
            </a:outerShdw>
          </a:effectLst>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38" name="Oval 37"/>
          <p:cNvSpPr/>
          <p:nvPr/>
        </p:nvSpPr>
        <p:spPr bwMode="auto">
          <a:xfrm>
            <a:off x="5652959" y="2167991"/>
            <a:ext cx="214441" cy="214441"/>
          </a:xfrm>
          <a:prstGeom prst="ellipse">
            <a:avLst/>
          </a:prstGeom>
          <a:gradFill>
            <a:gsLst>
              <a:gs pos="0">
                <a:srgbClr xmlns:mc="http://schemas.openxmlformats.org/markup-compatibility/2006" xmlns:a14="http://schemas.microsoft.com/office/drawing/2010/main" val="C00000" mc:Ignorable=""/>
              </a:gs>
              <a:gs pos="60000">
                <a:srgbClr xmlns:mc="http://schemas.openxmlformats.org/markup-compatibility/2006" xmlns:a14="http://schemas.microsoft.com/office/drawing/2010/main" val="FF0000" mc:Ignorable=""/>
              </a:gs>
              <a:gs pos="100000">
                <a:srgbClr xmlns:mc="http://schemas.openxmlformats.org/markup-compatibility/2006" xmlns:a14="http://schemas.microsoft.com/office/drawing/2010/main" val="FF5B5B" mc:Ignorable=""/>
              </a:gs>
            </a:gsLst>
          </a:gradFill>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70000"/>
              </a:srgbClr>
            </a:outerShdw>
          </a:effectLst>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39" name="Oval 38"/>
          <p:cNvSpPr/>
          <p:nvPr/>
        </p:nvSpPr>
        <p:spPr bwMode="auto">
          <a:xfrm>
            <a:off x="1921858" y="5574683"/>
            <a:ext cx="214441" cy="214441"/>
          </a:xfrm>
          <a:prstGeom prst="ellipse">
            <a:avLst/>
          </a:prstGeom>
          <a:gradFill>
            <a:gsLst>
              <a:gs pos="0">
                <a:srgbClr xmlns:mc="http://schemas.openxmlformats.org/markup-compatibility/2006" xmlns:a14="http://schemas.microsoft.com/office/drawing/2010/main" val="C00000" mc:Ignorable=""/>
              </a:gs>
              <a:gs pos="60000">
                <a:srgbClr xmlns:mc="http://schemas.openxmlformats.org/markup-compatibility/2006" xmlns:a14="http://schemas.microsoft.com/office/drawing/2010/main" val="FF0000" mc:Ignorable=""/>
              </a:gs>
              <a:gs pos="100000">
                <a:srgbClr xmlns:mc="http://schemas.openxmlformats.org/markup-compatibility/2006" xmlns:a14="http://schemas.microsoft.com/office/drawing/2010/main" val="FF5B5B" mc:Ignorable=""/>
              </a:gs>
            </a:gsLst>
          </a:gradFill>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70000"/>
              </a:srgbClr>
            </a:outerShdw>
          </a:effectLst>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40" name="Oval 39"/>
          <p:cNvSpPr/>
          <p:nvPr/>
        </p:nvSpPr>
        <p:spPr bwMode="auto">
          <a:xfrm>
            <a:off x="1946809" y="6029187"/>
            <a:ext cx="165214" cy="165214"/>
          </a:xfrm>
          <a:prstGeom prst="ellipse">
            <a:avLst/>
          </a:prstGeom>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60000"/>
              </a:srgbClr>
            </a:outerShdw>
          </a:effectLst>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41" name="Oval 40"/>
          <p:cNvSpPr/>
          <p:nvPr/>
        </p:nvSpPr>
        <p:spPr bwMode="auto">
          <a:xfrm>
            <a:off x="6235586" y="4263154"/>
            <a:ext cx="165214" cy="165214"/>
          </a:xfrm>
          <a:prstGeom prst="ellipse">
            <a:avLst/>
          </a:prstGeom>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60000"/>
              </a:srgbClr>
            </a:outerShdw>
          </a:effectLst>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42" name="Oval 41"/>
          <p:cNvSpPr/>
          <p:nvPr/>
        </p:nvSpPr>
        <p:spPr bwMode="auto">
          <a:xfrm>
            <a:off x="6874858" y="2975172"/>
            <a:ext cx="165214" cy="165214"/>
          </a:xfrm>
          <a:prstGeom prst="ellipse">
            <a:avLst/>
          </a:prstGeom>
          <a:ln w="25400">
            <a:gradFill>
              <a:gsLst>
                <a:gs pos="0">
                  <a:schemeClr val="tx1">
                    <a:lumMod val="75000"/>
                  </a:schemeClr>
                </a:gs>
                <a:gs pos="50000">
                  <a:schemeClr val="tx1">
                    <a:lumMod val="95000"/>
                  </a:schemeClr>
                </a:gs>
                <a:gs pos="100000">
                  <a:schemeClr val="tx1"/>
                </a:gs>
              </a:gsLst>
              <a:lin ang="5400000" scaled="0"/>
            </a:gradFill>
            <a:headEnd type="none" w="med" len="med"/>
            <a:tailEnd type="none" w="med" len="med"/>
          </a:ln>
          <a:effectLst>
            <a:outerShdw blurRad="25400" dist="12700" dir="5400000" rotWithShape="0">
              <a:srgbClr xmlns:mc="http://schemas.openxmlformats.org/markup-compatibility/2006" xmlns:a14="http://schemas.microsoft.com/office/drawing/2010/main" val="000000" mc:Ignorable="">
                <a:alpha val="60000"/>
              </a:srgbClr>
            </a:outerShdw>
          </a:effectLst>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Tree>
    <p:custDataLst>
      <p:tags r:id="rId1"/>
    </p:custDataLst>
    <p:extLst>
      <p:ext uri="{BB962C8B-B14F-4D97-AF65-F5344CB8AC3E}">
        <p14:creationId xmlns:p14="http://schemas.microsoft.com/office/powerpoint/2010/main" val="529763085"/>
      </p:ext>
    </p:extLst>
  </p:cSld>
  <p:clrMapOvr>
    <a:masterClrMapping/>
  </p:clrMapOvr>
  <p:transition xmlns:p14="http://schemas.microsoft.com/office/powerpoint/2010/main" advClick="0">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white rectangle.png"/>
          <p:cNvPicPr>
            <a:picLocks noChangeAspect="1"/>
          </p:cNvPicPr>
          <p:nvPr/>
        </p:nvPicPr>
        <p:blipFill>
          <a:blip r:embed="rId3">
            <a:extLst>
              <a:ext uri="{28A0092B-C50C-407E-A947-70E740481C1C}">
                <a14:useLocalDpi xmlns:a14="http://schemas.microsoft.com/office/drawing/2010/main" val="0"/>
              </a:ext>
            </a:extLst>
          </a:blip>
          <a:srcRect b="10452"/>
          <a:stretch>
            <a:fillRect/>
          </a:stretch>
        </p:blipFill>
        <p:spPr bwMode="auto">
          <a:xfrm>
            <a:off x="0" y="4267200"/>
            <a:ext cx="9144000" cy="5557838"/>
          </a:xfrm>
          <a:prstGeom prst="rect">
            <a:avLst/>
          </a:prstGeom>
          <a:extLst>
            <a:ext uri="{909E8E84-426E-40DD-AFC4-6F175D3DCCD1}">
              <a14:hiddenFill xmlns:a14="http://schemas.microsoft.com/office/drawing/2010/main">
                <a:solidFill>
                  <a:srgbClr xmlns:mc="http://schemas.openxmlformats.org/markup-compatibility/2006" val="FFFFFF" mc:Ignorable=""/>
                </a:solidFill>
              </a14:hiddenFill>
            </a:ext>
            <a:ext uri="{91240B29-F687-4F45-9708-019B960494DF}">
              <a14:hiddenLine xmlns:a14="http://schemas.microsoft.com/office/drawing/2010/main" w="9525">
                <a:solidFill>
                  <a:srgbClr xmlns:mc="http://schemas.openxmlformats.org/markup-compatibility/2006" val="000000" mc:Ignorable=""/>
                </a:solidFill>
                <a:miter lim="800000"/>
                <a:headEnd/>
                <a:tailEnd/>
              </a14:hiddenLine>
            </a:ext>
          </a:extLst>
        </p:spPr>
      </p:pic>
      <p:sp>
        <p:nvSpPr>
          <p:cNvPr id="2" name="Title 1"/>
          <p:cNvSpPr>
            <a:spLocks noGrp="1"/>
          </p:cNvSpPr>
          <p:nvPr>
            <p:ph type="title"/>
          </p:nvPr>
        </p:nvSpPr>
        <p:spPr>
          <a:xfrm>
            <a:off x="381000" y="228600"/>
            <a:ext cx="8382000" cy="1107996"/>
          </a:xfrm>
        </p:spPr>
        <p:txBody>
          <a:bodyPr/>
          <a:lstStyle/>
          <a:p>
            <a:pPr defTabSz="914363" fontAlgn="auto">
              <a:spcAft>
                <a:spcPts val="0"/>
              </a:spcAft>
              <a:defRPr/>
            </a:pPr>
            <a:r>
              <a:t>LINQ to SharePoint</a:t>
            </a:r>
            <a:br/>
            <a:r>
              <a:rPr sz="3200">
                <a:solidFill>
                  <a:srgbClr xmlns:mc="http://schemas.openxmlformats.org/markup-compatibility/2006" xmlns:a14="http://schemas.microsoft.com/office/drawing/2010/main" val="FFC000" mc:Ignorable=""/>
                </a:solidFill>
              </a:rPr>
              <a:t>Language Integrated Query</a:t>
            </a:r>
          </a:p>
        </p:txBody>
      </p:sp>
      <p:sp>
        <p:nvSpPr>
          <p:cNvPr id="3" name="Content Placeholder 2"/>
          <p:cNvSpPr>
            <a:spLocks noGrp="1"/>
          </p:cNvSpPr>
          <p:nvPr>
            <p:ph idx="1"/>
          </p:nvPr>
        </p:nvSpPr>
        <p:spPr>
          <a:xfrm>
            <a:off x="381000" y="1682440"/>
            <a:ext cx="8153400" cy="2737160"/>
          </a:xfrm>
        </p:spPr>
        <p:txBody>
          <a:bodyPr/>
          <a:lstStyle/>
          <a:p>
            <a:pPr defTabSz="914363" fontAlgn="auto">
              <a:spcAft>
                <a:spcPts val="0"/>
              </a:spcAft>
              <a:defRPr/>
            </a:pPr>
            <a:r>
              <a:rPr lang="en-US" dirty="0" smtClean="0"/>
              <a:t>Entity based programming</a:t>
            </a:r>
          </a:p>
          <a:p>
            <a:pPr lvl="1" defTabSz="914363" fontAlgn="auto">
              <a:spcAft>
                <a:spcPts val="0"/>
              </a:spcAft>
              <a:defRPr/>
            </a:pPr>
            <a:r>
              <a:rPr lang="en-US" sz="2000" dirty="0" smtClean="0"/>
              <a:t>Strong Types and </a:t>
            </a:r>
            <a:r>
              <a:rPr lang="en-US" sz="2000" dirty="0" err="1" smtClean="0"/>
              <a:t>Intellisense</a:t>
            </a:r>
            <a:endParaRPr lang="en-US" sz="2000" dirty="0" smtClean="0"/>
          </a:p>
          <a:p>
            <a:pPr defTabSz="914363" fontAlgn="auto">
              <a:lnSpc>
                <a:spcPts val="4400"/>
              </a:lnSpc>
              <a:spcAft>
                <a:spcPts val="0"/>
              </a:spcAft>
              <a:defRPr/>
            </a:pPr>
            <a:r>
              <a:rPr lang="en-US" dirty="0" smtClean="0"/>
              <a:t>Supports List Joins and Projections</a:t>
            </a:r>
          </a:p>
          <a:p>
            <a:pPr lvl="1" defTabSz="914363" fontAlgn="auto">
              <a:spcAft>
                <a:spcPts val="0"/>
              </a:spcAft>
              <a:defRPr/>
            </a:pPr>
            <a:r>
              <a:rPr lang="en-US" sz="2000" dirty="0" smtClean="0"/>
              <a:t>Join lists on lookup field between them</a:t>
            </a:r>
          </a:p>
          <a:p>
            <a:pPr lvl="1" defTabSz="914363" fontAlgn="auto">
              <a:spcAft>
                <a:spcPts val="0"/>
              </a:spcAft>
              <a:defRPr/>
            </a:pPr>
            <a:r>
              <a:rPr lang="en-US" sz="2000" dirty="0" smtClean="0"/>
              <a:t>Join multiple lists (A-&gt;B-&gt;C)</a:t>
            </a:r>
          </a:p>
          <a:p>
            <a:pPr lvl="1" defTabSz="914363" fontAlgn="auto">
              <a:spcAft>
                <a:spcPts val="0"/>
              </a:spcAft>
              <a:defRPr/>
            </a:pPr>
            <a:r>
              <a:rPr lang="en-US" sz="2000" dirty="0" smtClean="0"/>
              <a:t>Project any field from joined list in a query without              changes in list schema</a:t>
            </a:r>
          </a:p>
        </p:txBody>
      </p:sp>
      <p:sp>
        <p:nvSpPr>
          <p:cNvPr id="15" name="TextBox 14"/>
          <p:cNvSpPr txBox="1"/>
          <p:nvPr/>
        </p:nvSpPr>
        <p:spPr>
          <a:xfrm>
            <a:off x="977900" y="4811713"/>
            <a:ext cx="6807200" cy="2216150"/>
          </a:xfrm>
          <a:prstGeom prst="rect">
            <a:avLst/>
          </a:prstGeom>
          <a:noFill/>
        </p:spPr>
        <p:txBody>
          <a:bodyPr>
            <a:spAutoFit/>
          </a:bodyPr>
          <a:lstStyle/>
          <a:p>
            <a:pPr defTabSz="914363" fontAlgn="auto">
              <a:spcBef>
                <a:spcPts val="0"/>
              </a:spcBef>
              <a:spcAft>
                <a:spcPts val="0"/>
              </a:spcAft>
              <a:defRPr/>
            </a:pPr>
            <a:r>
              <a:rPr lang="en-US" sz="2400" dirty="0">
                <a:solidFill>
                  <a:schemeClr val="bg1"/>
                </a:solidFill>
                <a:latin typeface="Consolas" pitchFamily="49" charset="0"/>
                <a:cs typeface="Consolas" pitchFamily="49" charset="0"/>
              </a:rPr>
              <a:t>Example</a:t>
            </a:r>
          </a:p>
          <a:p>
            <a:pPr marL="457182" lvl="1" indent="0" defTabSz="914363" fontAlgn="auto">
              <a:spcBef>
                <a:spcPts val="0"/>
              </a:spcBef>
              <a:spcAft>
                <a:spcPts val="0"/>
              </a:spcAft>
              <a:defRPr/>
            </a:pPr>
            <a:r>
              <a:rPr lang="en-US" sz="2400" dirty="0">
                <a:solidFill>
                  <a:srgbClr xmlns:mc="http://schemas.openxmlformats.org/markup-compatibility/2006" xmlns:a14="http://schemas.microsoft.com/office/drawing/2010/main" val="0000FF" mc:Ignorable=""/>
                </a:solidFill>
                <a:latin typeface="Consolas" pitchFamily="49" charset="0"/>
                <a:ea typeface="Times New Roman"/>
                <a:cs typeface="Consolas" pitchFamily="49" charset="0"/>
              </a:rPr>
              <a:t>from</a:t>
            </a:r>
            <a:r>
              <a:rPr lang="en-US" sz="2400" dirty="0">
                <a:latin typeface="Consolas" pitchFamily="49" charset="0"/>
                <a:ea typeface="Times New Roman"/>
                <a:cs typeface="Consolas" pitchFamily="49" charset="0"/>
              </a:rPr>
              <a:t> </a:t>
            </a:r>
            <a:r>
              <a:rPr lang="en-US" sz="2400" dirty="0">
                <a:solidFill>
                  <a:schemeClr val="bg1"/>
                </a:solidFill>
                <a:latin typeface="Consolas" pitchFamily="49" charset="0"/>
                <a:ea typeface="Times New Roman"/>
                <a:cs typeface="Consolas" pitchFamily="49" charset="0"/>
              </a:rPr>
              <a:t>o</a:t>
            </a:r>
            <a:r>
              <a:rPr lang="en-US" sz="2400" dirty="0">
                <a:latin typeface="Consolas" pitchFamily="49" charset="0"/>
                <a:ea typeface="Times New Roman"/>
                <a:cs typeface="Consolas" pitchFamily="49" charset="0"/>
              </a:rPr>
              <a:t> </a:t>
            </a:r>
            <a:r>
              <a:rPr lang="en-US" sz="2400" dirty="0">
                <a:solidFill>
                  <a:srgbClr xmlns:mc="http://schemas.openxmlformats.org/markup-compatibility/2006" xmlns:a14="http://schemas.microsoft.com/office/drawing/2010/main" val="0000FF" mc:Ignorable=""/>
                </a:solidFill>
                <a:latin typeface="Consolas" pitchFamily="49" charset="0"/>
                <a:ea typeface="Times New Roman"/>
                <a:cs typeface="Consolas" pitchFamily="49" charset="0"/>
              </a:rPr>
              <a:t>in</a:t>
            </a:r>
            <a:r>
              <a:rPr lang="en-US" sz="2400" dirty="0">
                <a:latin typeface="Consolas" pitchFamily="49" charset="0"/>
                <a:ea typeface="Times New Roman"/>
                <a:cs typeface="Consolas" pitchFamily="49" charset="0"/>
              </a:rPr>
              <a:t> </a:t>
            </a:r>
            <a:r>
              <a:rPr lang="en-US" sz="2400" dirty="0" err="1">
                <a:solidFill>
                  <a:schemeClr val="bg1"/>
                </a:solidFill>
                <a:latin typeface="Consolas" pitchFamily="49" charset="0"/>
                <a:ea typeface="Times New Roman"/>
                <a:cs typeface="Consolas" pitchFamily="49" charset="0"/>
              </a:rPr>
              <a:t>data.Orders</a:t>
            </a:r>
            <a:r>
              <a:rPr lang="en-US" sz="2400" dirty="0">
                <a:solidFill>
                  <a:schemeClr val="bg1"/>
                </a:solidFill>
                <a:latin typeface="Consolas" pitchFamily="49" charset="0"/>
                <a:ea typeface="Times New Roman"/>
                <a:cs typeface="Consolas" pitchFamily="49" charset="0"/>
              </a:rPr>
              <a:t/>
            </a:r>
            <a:br>
              <a:rPr lang="en-US" sz="2400" dirty="0">
                <a:solidFill>
                  <a:schemeClr val="bg1"/>
                </a:solidFill>
                <a:latin typeface="Consolas" pitchFamily="49" charset="0"/>
                <a:ea typeface="Times New Roman"/>
                <a:cs typeface="Consolas" pitchFamily="49" charset="0"/>
              </a:rPr>
            </a:br>
            <a:r>
              <a:rPr lang="en-US" sz="2400" dirty="0">
                <a:latin typeface="Consolas" pitchFamily="49" charset="0"/>
                <a:ea typeface="Times New Roman"/>
                <a:cs typeface="Consolas" pitchFamily="49" charset="0"/>
              </a:rPr>
              <a:t>	</a:t>
            </a:r>
            <a:r>
              <a:rPr lang="en-US" sz="2400" dirty="0">
                <a:solidFill>
                  <a:srgbClr xmlns:mc="http://schemas.openxmlformats.org/markup-compatibility/2006" xmlns:a14="http://schemas.microsoft.com/office/drawing/2010/main" val="0000FF" mc:Ignorable=""/>
                </a:solidFill>
                <a:latin typeface="Consolas" pitchFamily="49" charset="0"/>
                <a:ea typeface="Times New Roman"/>
                <a:cs typeface="Consolas" pitchFamily="49" charset="0"/>
              </a:rPr>
              <a:t>where</a:t>
            </a:r>
            <a:r>
              <a:rPr lang="en-US" sz="2400" dirty="0">
                <a:latin typeface="Consolas" pitchFamily="49" charset="0"/>
                <a:ea typeface="Times New Roman"/>
                <a:cs typeface="Consolas" pitchFamily="49" charset="0"/>
              </a:rPr>
              <a:t> </a:t>
            </a:r>
            <a:r>
              <a:rPr lang="en-US" sz="2400" dirty="0" err="1">
                <a:solidFill>
                  <a:schemeClr val="bg1"/>
                </a:solidFill>
                <a:latin typeface="Consolas" pitchFamily="49" charset="0"/>
                <a:ea typeface="Times New Roman"/>
                <a:cs typeface="Consolas" pitchFamily="49" charset="0"/>
              </a:rPr>
              <a:t>o.Customer.City.Name</a:t>
            </a:r>
            <a:r>
              <a:rPr lang="en-US" sz="2400" dirty="0">
                <a:solidFill>
                  <a:schemeClr val="bg1"/>
                </a:solidFill>
                <a:latin typeface="Consolas" pitchFamily="49" charset="0"/>
                <a:ea typeface="Times New Roman"/>
                <a:cs typeface="Consolas" pitchFamily="49" charset="0"/>
              </a:rPr>
              <a:t> == </a:t>
            </a:r>
            <a:r>
              <a:rPr lang="en-US" sz="2400" dirty="0">
                <a:solidFill>
                  <a:schemeClr val="bg2">
                    <a:lumMod val="85000"/>
                    <a:lumOff val="15000"/>
                  </a:schemeClr>
                </a:solidFill>
                <a:latin typeface="Consolas" pitchFamily="49" charset="0"/>
                <a:ea typeface="Times New Roman"/>
                <a:cs typeface="Consolas" pitchFamily="49" charset="0"/>
              </a:rPr>
              <a:t>	</a:t>
            </a:r>
            <a:r>
              <a:rPr lang="en-US" sz="2400" dirty="0">
                <a:solidFill>
                  <a:srgbClr xmlns:mc="http://schemas.openxmlformats.org/markup-compatibility/2006" xmlns:a14="http://schemas.microsoft.com/office/drawing/2010/main" val="800000" mc:Ignorable=""/>
                </a:solidFill>
                <a:latin typeface="Consolas" pitchFamily="49" charset="0"/>
                <a:ea typeface="Times New Roman"/>
                <a:cs typeface="Consolas" pitchFamily="49" charset="0"/>
              </a:rPr>
              <a:t>"London“</a:t>
            </a:r>
            <a:r>
              <a:rPr lang="en-US" sz="2400" dirty="0">
                <a:latin typeface="Consolas" pitchFamily="49" charset="0"/>
                <a:ea typeface="Times New Roman"/>
                <a:cs typeface="Consolas" pitchFamily="49" charset="0"/>
              </a:rPr>
              <a:t/>
            </a:r>
            <a:br>
              <a:rPr lang="en-US" sz="2400" dirty="0">
                <a:latin typeface="Consolas" pitchFamily="49" charset="0"/>
                <a:ea typeface="Times New Roman"/>
                <a:cs typeface="Consolas" pitchFamily="49" charset="0"/>
              </a:rPr>
            </a:br>
            <a:r>
              <a:rPr lang="en-US" sz="2400" dirty="0">
                <a:latin typeface="Consolas" pitchFamily="49" charset="0"/>
                <a:ea typeface="Times New Roman"/>
                <a:cs typeface="Consolas" pitchFamily="49" charset="0"/>
              </a:rPr>
              <a:t>	</a:t>
            </a:r>
            <a:r>
              <a:rPr lang="en-US" sz="2400" dirty="0">
                <a:solidFill>
                  <a:srgbClr xmlns:mc="http://schemas.openxmlformats.org/markup-compatibility/2006" xmlns:a14="http://schemas.microsoft.com/office/drawing/2010/main" val="0000FF" mc:Ignorable=""/>
                </a:solidFill>
                <a:latin typeface="Consolas" pitchFamily="49" charset="0"/>
                <a:ea typeface="Times New Roman"/>
                <a:cs typeface="Consolas" pitchFamily="49" charset="0"/>
              </a:rPr>
              <a:t>select</a:t>
            </a:r>
            <a:r>
              <a:rPr lang="en-US" sz="2400" dirty="0">
                <a:latin typeface="Consolas" pitchFamily="49" charset="0"/>
                <a:ea typeface="Times New Roman"/>
                <a:cs typeface="Consolas" pitchFamily="49" charset="0"/>
              </a:rPr>
              <a:t> </a:t>
            </a:r>
            <a:r>
              <a:rPr lang="en-US" sz="2400" dirty="0">
                <a:solidFill>
                  <a:schemeClr val="bg2">
                    <a:lumMod val="85000"/>
                    <a:lumOff val="15000"/>
                  </a:schemeClr>
                </a:solidFill>
                <a:latin typeface="Consolas" pitchFamily="49" charset="0"/>
                <a:ea typeface="Times New Roman"/>
                <a:cs typeface="Consolas" pitchFamily="49" charset="0"/>
              </a:rPr>
              <a:t>o</a:t>
            </a:r>
            <a:r>
              <a:rPr lang="en-US" sz="2000" dirty="0">
                <a:solidFill>
                  <a:schemeClr val="bg2">
                    <a:lumMod val="85000"/>
                    <a:lumOff val="15000"/>
                  </a:schemeClr>
                </a:solidFill>
                <a:latin typeface="Consolas" pitchFamily="49" charset="0"/>
                <a:ea typeface="Times New Roman"/>
                <a:cs typeface="Consolas" pitchFamily="49" charset="0"/>
              </a:rPr>
              <a:t>;</a:t>
            </a:r>
          </a:p>
          <a:p>
            <a:pPr defTabSz="914363" fontAlgn="auto">
              <a:spcBef>
                <a:spcPts val="0"/>
              </a:spcBef>
              <a:spcAft>
                <a:spcPts val="0"/>
              </a:spcAft>
              <a:defRPr/>
            </a:pPr>
            <a:endParaRPr lang="en-US" dirty="0">
              <a:latin typeface="+mn-lt"/>
              <a:cs typeface="+mn-cs"/>
            </a:endParaRPr>
          </a:p>
        </p:txBody>
      </p:sp>
    </p:spTree>
    <p:extLst>
      <p:ext uri="{BB962C8B-B14F-4D97-AF65-F5344CB8AC3E}">
        <p14:creationId xmlns:p14="http://schemas.microsoft.com/office/powerpoint/2010/main" val="24055726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07996"/>
          </a:xfrm>
        </p:spPr>
        <p:txBody>
          <a:bodyPr/>
          <a:lstStyle/>
          <a:p>
            <a:pPr defTabSz="914363" fontAlgn="auto">
              <a:spcAft>
                <a:spcPts val="0"/>
              </a:spcAft>
              <a:defRPr/>
            </a:pPr>
            <a:r>
              <a:t>Client Object Model</a:t>
            </a:r>
            <a:br/>
            <a:r>
              <a:rPr sz="3200">
                <a:solidFill>
                  <a:srgbClr xmlns:mc="http://schemas.openxmlformats.org/markup-compatibility/2006" xmlns:a14="http://schemas.microsoft.com/office/drawing/2010/main" val="FFC000" mc:Ignorable=""/>
                </a:solidFill>
              </a:rPr>
              <a:t>Runs on Remote Machine</a:t>
            </a:r>
            <a:endParaRPr>
              <a:solidFill>
                <a:srgbClr xmlns:mc="http://schemas.openxmlformats.org/markup-compatibility/2006" xmlns:a14="http://schemas.microsoft.com/office/drawing/2010/main" val="FFC000" mc:Ignorable=""/>
              </a:solidFill>
            </a:endParaRPr>
          </a:p>
        </p:txBody>
      </p:sp>
      <p:sp>
        <p:nvSpPr>
          <p:cNvPr id="3" name="Text Placeholder 2"/>
          <p:cNvSpPr>
            <a:spLocks noGrp="1"/>
          </p:cNvSpPr>
          <p:nvPr>
            <p:ph type="body" sz="quarter" idx="10"/>
          </p:nvPr>
        </p:nvSpPr>
        <p:spPr>
          <a:xfrm>
            <a:off x="381000" y="1420812"/>
            <a:ext cx="8382000" cy="1969770"/>
          </a:xfrm>
        </p:spPr>
        <p:txBody>
          <a:bodyPr/>
          <a:lstStyle/>
          <a:p>
            <a:pPr defTabSz="914363" fontAlgn="auto">
              <a:spcAft>
                <a:spcPts val="0"/>
              </a:spcAft>
              <a:defRPr/>
            </a:pPr>
            <a:r>
              <a:rPr lang="en-US" dirty="0" smtClean="0"/>
              <a:t>Simple API to Add, Retrieve, Update</a:t>
            </a:r>
            <a:br>
              <a:rPr lang="en-US" dirty="0" smtClean="0"/>
            </a:br>
            <a:r>
              <a:rPr lang="en-US" dirty="0" smtClean="0"/>
              <a:t>and Manage Data in SharePoint</a:t>
            </a:r>
          </a:p>
          <a:p>
            <a:pPr defTabSz="914363" fontAlgn="auto">
              <a:spcAft>
                <a:spcPts val="0"/>
              </a:spcAft>
              <a:defRPr/>
            </a:pPr>
            <a:r>
              <a:rPr lang="en-US" dirty="0" smtClean="0"/>
              <a:t>Commands batched for Performance</a:t>
            </a:r>
          </a:p>
          <a:p>
            <a:pPr defTabSz="914363" fontAlgn="auto">
              <a:spcAft>
                <a:spcPts val="0"/>
              </a:spcAft>
              <a:buFontTx/>
              <a:buNone/>
              <a:defRPr/>
            </a:pPr>
            <a:endParaRPr lang="en-US" dirty="0" smtClean="0"/>
          </a:p>
        </p:txBody>
      </p:sp>
      <p:sp>
        <p:nvSpPr>
          <p:cNvPr id="18" name="Rounded Rectangle 17"/>
          <p:cNvSpPr/>
          <p:nvPr/>
        </p:nvSpPr>
        <p:spPr bwMode="auto">
          <a:xfrm>
            <a:off x="1123950" y="4419600"/>
            <a:ext cx="6915150" cy="533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000">
                <a:solidFill>
                  <a:prstClr val="white"/>
                </a:solidFill>
              </a:defRPr>
            </a:pPr>
            <a:endParaRPr lang="en-NZ" sz="2000" dirty="0">
              <a:solidFill>
                <a:prstClr val="white"/>
              </a:solidFill>
            </a:endParaRPr>
          </a:p>
        </p:txBody>
      </p:sp>
      <p:sp>
        <p:nvSpPr>
          <p:cNvPr id="21" name="Rounded Rectangle 20"/>
          <p:cNvSpPr/>
          <p:nvPr/>
        </p:nvSpPr>
        <p:spPr bwMode="auto">
          <a:xfrm>
            <a:off x="1104900" y="5181600"/>
            <a:ext cx="6934200" cy="1447800"/>
          </a:xfrm>
          <a:prstGeom prst="roundRect">
            <a:avLst>
              <a:gd name="adj" fmla="val 7644"/>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fontAlgn="auto">
              <a:spcBef>
                <a:spcPts val="0"/>
              </a:spcBef>
              <a:spcAft>
                <a:spcPts val="0"/>
              </a:spcAft>
              <a:defRPr sz="2400">
                <a:solidFill>
                  <a:prstClr val="white"/>
                </a:solidFill>
              </a:defRPr>
            </a:pPr>
            <a:endParaRPr lang="en-US" sz="2400" dirty="0">
              <a:solidFill>
                <a:prstClr val="white"/>
              </a:solidFill>
            </a:endParaRPr>
          </a:p>
        </p:txBody>
      </p:sp>
      <p:cxnSp>
        <p:nvCxnSpPr>
          <p:cNvPr id="13" name="Straight Arrow Connector 12"/>
          <p:cNvCxnSpPr/>
          <p:nvPr/>
        </p:nvCxnSpPr>
        <p:spPr>
          <a:xfrm rot="5400000" flipH="1" flipV="1">
            <a:off x="4153694" y="4677569"/>
            <a:ext cx="855662" cy="0"/>
          </a:xfrm>
          <a:prstGeom prst="straightConnector1">
            <a:avLst/>
          </a:prstGeom>
          <a:ln w="76200">
            <a:solidFill>
              <a:schemeClr val="tx1"/>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5" name="Rounded Rectangle 14"/>
          <p:cNvSpPr/>
          <p:nvPr/>
        </p:nvSpPr>
        <p:spPr bwMode="auto">
          <a:xfrm>
            <a:off x="1219200" y="5715000"/>
            <a:ext cx="1980000" cy="792000"/>
          </a:xfrm>
          <a:prstGeom prst="roundRect">
            <a:avLst>
              <a:gd name="adj" fmla="val 18300"/>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auto">
              <a:spcBef>
                <a:spcPts val="0"/>
              </a:spcBef>
              <a:spcAft>
                <a:spcPts val="0"/>
              </a:spcAft>
              <a:defRPr sz="200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defRPr>
            </a:pPr>
            <a:r>
              <a:rPr lang="en-US" sz="20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.NET CLR</a:t>
            </a:r>
          </a:p>
        </p:txBody>
      </p:sp>
      <p:sp>
        <p:nvSpPr>
          <p:cNvPr id="16" name="Rounded Rectangle 15"/>
          <p:cNvSpPr/>
          <p:nvPr/>
        </p:nvSpPr>
        <p:spPr bwMode="auto">
          <a:xfrm>
            <a:off x="3581400" y="5715000"/>
            <a:ext cx="1980000" cy="792000"/>
          </a:xfrm>
          <a:prstGeom prst="roundRect">
            <a:avLst>
              <a:gd name="adj" fmla="val 18300"/>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auto">
              <a:spcBef>
                <a:spcPts val="0"/>
              </a:spcBef>
              <a:spcAft>
                <a:spcPts val="0"/>
              </a:spcAft>
              <a:defRPr sz="200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defRPr>
            </a:pPr>
            <a:r>
              <a:rPr lang="en-US" sz="20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Silverlight CLR</a:t>
            </a:r>
          </a:p>
        </p:txBody>
      </p:sp>
      <p:sp>
        <p:nvSpPr>
          <p:cNvPr id="17" name="Rounded Rectangle 16"/>
          <p:cNvSpPr/>
          <p:nvPr/>
        </p:nvSpPr>
        <p:spPr bwMode="auto">
          <a:xfrm>
            <a:off x="5943600" y="5715000"/>
            <a:ext cx="1980000" cy="792000"/>
          </a:xfrm>
          <a:prstGeom prst="roundRect">
            <a:avLst>
              <a:gd name="adj" fmla="val 18300"/>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36" tIns="45718" rIns="91436" bIns="45718" anchor="ctr"/>
          <a:lstStyle/>
          <a:p>
            <a:pPr algn="ctr" defTabSz="914099" fontAlgn="auto">
              <a:spcBef>
                <a:spcPts val="0"/>
              </a:spcBef>
              <a:spcAft>
                <a:spcPts val="0"/>
              </a:spcAft>
              <a:defRPr sz="240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defRPr>
            </a:pPr>
            <a:r>
              <a:rPr lang="en-US" sz="20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JavaScript</a:t>
            </a:r>
          </a:p>
        </p:txBody>
      </p:sp>
      <p:sp>
        <p:nvSpPr>
          <p:cNvPr id="20" name="Rounded Rectangle 19"/>
          <p:cNvSpPr/>
          <p:nvPr/>
        </p:nvSpPr>
        <p:spPr bwMode="auto">
          <a:xfrm>
            <a:off x="1104900" y="3048000"/>
            <a:ext cx="6934200" cy="1143000"/>
          </a:xfrm>
          <a:prstGeom prst="roundRect">
            <a:avLst>
              <a:gd name="adj" fmla="val 748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defRPr>
            </a:pP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endParaRPr>
          </a:p>
        </p:txBody>
      </p:sp>
      <p:sp>
        <p:nvSpPr>
          <p:cNvPr id="29" name="Text Placeholder 2"/>
          <p:cNvSpPr txBox="1">
            <a:spLocks/>
          </p:cNvSpPr>
          <p:nvPr/>
        </p:nvSpPr>
        <p:spPr>
          <a:xfrm>
            <a:off x="3179718" y="5283927"/>
            <a:ext cx="2971800" cy="332399"/>
          </a:xfrm>
          <a:prstGeom prst="rect">
            <a:avLst/>
          </a:prstGeom>
        </p:spPr>
        <p:txBody>
          <a:bodyPr lIns="0" tIns="0" rIns="0" bIns="0">
            <a:spAutoFit/>
          </a:bodyPr>
          <a:lstStyle/>
          <a:p>
            <a:pPr marL="460375" indent="-460375" algn="ctr" defTabSz="914363" fontAlgn="auto">
              <a:lnSpc>
                <a:spcPct val="90000"/>
              </a:lnSpc>
              <a:spcBef>
                <a:spcPct val="20000"/>
              </a:spcBef>
              <a:spcAft>
                <a:spcPts val="0"/>
              </a:spcAft>
              <a:buSzPct val="85000"/>
              <a:defRPr/>
            </a:pP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mn-lt"/>
                <a:cs typeface="+mn-cs"/>
              </a:rPr>
              <a:t>Client Application</a:t>
            </a:r>
          </a:p>
        </p:txBody>
      </p:sp>
      <p:sp>
        <p:nvSpPr>
          <p:cNvPr id="24" name="Text Placeholder 2"/>
          <p:cNvSpPr txBox="1">
            <a:spLocks/>
          </p:cNvSpPr>
          <p:nvPr/>
        </p:nvSpPr>
        <p:spPr>
          <a:xfrm>
            <a:off x="1409700" y="4545013"/>
            <a:ext cx="1524000" cy="331787"/>
          </a:xfrm>
          <a:prstGeom prst="rect">
            <a:avLst/>
          </a:prstGeom>
        </p:spPr>
        <p:txBody>
          <a:bodyPr lIns="0" tIns="0" rIns="0" bIns="0">
            <a:spAutoFit/>
          </a:bodyPr>
          <a:lstStyle/>
          <a:p>
            <a:pPr marL="460375" indent="-460375" algn="ctr" defTabSz="914363" fontAlgn="auto">
              <a:lnSpc>
                <a:spcPct val="90000"/>
              </a:lnSpc>
              <a:spcBef>
                <a:spcPct val="20000"/>
              </a:spcBef>
              <a:spcAft>
                <a:spcPts val="0"/>
              </a:spcAft>
              <a:buSzPct val="85000"/>
              <a:defRPr/>
            </a:pPr>
            <a:r>
              <a:rPr lang="en-US" sz="24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mn-lt"/>
                <a:cs typeface="+mn-cs"/>
              </a:rPr>
              <a:t>Consistent</a:t>
            </a:r>
          </a:p>
        </p:txBody>
      </p:sp>
      <p:sp>
        <p:nvSpPr>
          <p:cNvPr id="27" name="Text Placeholder 2"/>
          <p:cNvSpPr txBox="1">
            <a:spLocks/>
          </p:cNvSpPr>
          <p:nvPr/>
        </p:nvSpPr>
        <p:spPr>
          <a:xfrm>
            <a:off x="6438900" y="4545013"/>
            <a:ext cx="1524000" cy="331787"/>
          </a:xfrm>
          <a:prstGeom prst="rect">
            <a:avLst/>
          </a:prstGeom>
        </p:spPr>
        <p:txBody>
          <a:bodyPr lIns="0" tIns="0" rIns="0" bIns="0">
            <a:spAutoFit/>
          </a:bodyPr>
          <a:lstStyle/>
          <a:p>
            <a:pPr marL="460375" indent="-460375" algn="ctr" defTabSz="914363" fontAlgn="auto">
              <a:lnSpc>
                <a:spcPct val="90000"/>
              </a:lnSpc>
              <a:spcBef>
                <a:spcPct val="20000"/>
              </a:spcBef>
              <a:spcAft>
                <a:spcPts val="0"/>
              </a:spcAft>
              <a:buSzPct val="85000"/>
              <a:defRPr/>
            </a:pPr>
            <a:r>
              <a:rPr lang="en-US" sz="24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mn-lt"/>
                <a:cs typeface="+mn-cs"/>
              </a:rPr>
              <a:t>Efficient</a:t>
            </a:r>
          </a:p>
        </p:txBody>
      </p:sp>
      <p:sp>
        <p:nvSpPr>
          <p:cNvPr id="26" name="Rectangle 25"/>
          <p:cNvSpPr/>
          <p:nvPr/>
        </p:nvSpPr>
        <p:spPr>
          <a:xfrm>
            <a:off x="3429000" y="3429000"/>
            <a:ext cx="2360613" cy="425450"/>
          </a:xfrm>
          <a:prstGeom prst="rect">
            <a:avLst/>
          </a:prstGeom>
        </p:spPr>
        <p:txBody>
          <a:bodyPr wrap="none">
            <a:spAutoFit/>
          </a:bodyPr>
          <a:lstStyle/>
          <a:p>
            <a:pPr marL="460375" indent="-460375" algn="ctr" defTabSz="914363" fontAlgn="auto">
              <a:lnSpc>
                <a:spcPct val="90000"/>
              </a:lnSpc>
              <a:spcBef>
                <a:spcPct val="20000"/>
              </a:spcBef>
              <a:spcAft>
                <a:spcPts val="0"/>
              </a:spcAft>
              <a:buSzPct val="85000"/>
              <a:defRPr/>
            </a:pPr>
            <a:r>
              <a:rPr lang="en-US" sz="24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mn-lt"/>
                <a:cs typeface="+mn-cs"/>
              </a:rPr>
              <a:t>SharePoint Data</a:t>
            </a:r>
            <a:endParaRPr lang="en-NZ" sz="2400" dirty="0">
              <a:solidFill>
                <a:prstClr val="white"/>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mn-lt"/>
              <a:cs typeface="+mn-cs"/>
            </a:endParaRPr>
          </a:p>
        </p:txBody>
      </p:sp>
    </p:spTree>
    <p:extLst>
      <p:ext uri="{BB962C8B-B14F-4D97-AF65-F5344CB8AC3E}">
        <p14:creationId xmlns:p14="http://schemas.microsoft.com/office/powerpoint/2010/main" val="2231477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rot="5400000" flipH="1" flipV="1">
            <a:off x="1208243" y="4851590"/>
            <a:ext cx="369533" cy="357189"/>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2361725" y="4851591"/>
            <a:ext cx="369532" cy="357187"/>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V="1">
            <a:off x="1733454" y="4487565"/>
            <a:ext cx="516695" cy="2"/>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7251015" y="3858424"/>
            <a:ext cx="858844" cy="1"/>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00760" y="3357562"/>
            <a:ext cx="785819" cy="1588"/>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1000" y="230190"/>
            <a:ext cx="8382000" cy="1329595"/>
          </a:xfrm>
        </p:spPr>
        <p:txBody>
          <a:bodyPr/>
          <a:lstStyle/>
          <a:p>
            <a:r>
              <a:rPr lang="en-US" dirty="0" smtClean="0">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rPr>
              <a:t>Using the Client OM</a:t>
            </a:r>
            <a:br>
              <a:rPr lang="en-US" dirty="0" smtClean="0">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rPr>
            </a:br>
            <a:endParaRPr lang="en-US" dirty="0">
              <a:solidFill>
                <a:schemeClr val="tx2"/>
              </a:solidFill>
            </a:endParaRPr>
          </a:p>
        </p:txBody>
      </p:sp>
      <p:sp>
        <p:nvSpPr>
          <p:cNvPr id="6" name="Rounded Rectangle 5"/>
          <p:cNvSpPr/>
          <p:nvPr/>
        </p:nvSpPr>
        <p:spPr bwMode="auto">
          <a:xfrm>
            <a:off x="6786578" y="2857496"/>
            <a:ext cx="1785950" cy="928694"/>
          </a:xfrm>
          <a:prstGeom prst="roundRect">
            <a:avLst>
              <a:gd name="adj" fmla="val 5452"/>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7" name="TextBox 6"/>
          <p:cNvSpPr txBox="1"/>
          <p:nvPr/>
        </p:nvSpPr>
        <p:spPr>
          <a:xfrm>
            <a:off x="6858017" y="3143250"/>
            <a:ext cx="1658171" cy="276999"/>
          </a:xfrm>
          <a:prstGeom prst="rect">
            <a:avLst/>
          </a:prstGeom>
          <a:noFill/>
        </p:spPr>
        <p:txBody>
          <a:bodyPr wrap="square" lIns="0" tIns="0" rIns="0" bIns="0" rtlCol="0">
            <a:spAutoFit/>
          </a:bodyPr>
          <a:lstStyle/>
          <a:p>
            <a:pPr algn="ctr" defTabSz="914099"/>
            <a:r>
              <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Server OM</a:t>
            </a:r>
          </a:p>
        </p:txBody>
      </p:sp>
      <p:cxnSp>
        <p:nvCxnSpPr>
          <p:cNvPr id="20" name="Straight Connector 19"/>
          <p:cNvCxnSpPr/>
          <p:nvPr/>
        </p:nvCxnSpPr>
        <p:spPr>
          <a:xfrm rot="5400000">
            <a:off x="1715274" y="3856835"/>
            <a:ext cx="5143536" cy="1588"/>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a:off x="357158" y="3641726"/>
            <a:ext cx="3857652" cy="1588"/>
          </a:xfrm>
          <a:prstGeom prst="line">
            <a:avLst/>
          </a:prstGeom>
          <a:ln w="38100">
            <a:solidFill>
              <a:schemeClr val="accent1">
                <a:lumMod val="50000"/>
              </a:schemeClr>
            </a:solidFill>
            <a:prstDash val="sysDot"/>
          </a:ln>
          <a:effectLst/>
        </p:spPr>
        <p:style>
          <a:lnRef idx="1">
            <a:schemeClr val="accent2"/>
          </a:lnRef>
          <a:fillRef idx="0">
            <a:schemeClr val="accent2"/>
          </a:fillRef>
          <a:effectRef idx="0">
            <a:schemeClr val="accent2"/>
          </a:effectRef>
          <a:fontRef idx="minor">
            <a:schemeClr val="tx1"/>
          </a:fontRef>
        </p:style>
      </p:cxnSp>
      <p:sp>
        <p:nvSpPr>
          <p:cNvPr id="30" name="Rounded Rectangle 29"/>
          <p:cNvSpPr/>
          <p:nvPr/>
        </p:nvSpPr>
        <p:spPr bwMode="auto">
          <a:xfrm>
            <a:off x="1097665" y="4392530"/>
            <a:ext cx="1785950" cy="428628"/>
          </a:xfrm>
          <a:prstGeom prst="roundRect">
            <a:avLst>
              <a:gd name="adj" fmla="val 1002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31" name="TextBox 30"/>
          <p:cNvSpPr txBox="1"/>
          <p:nvPr/>
        </p:nvSpPr>
        <p:spPr>
          <a:xfrm>
            <a:off x="1162716" y="4443020"/>
            <a:ext cx="1658171" cy="276999"/>
          </a:xfrm>
          <a:prstGeom prst="rect">
            <a:avLst/>
          </a:prstGeom>
          <a:noFill/>
        </p:spPr>
        <p:txBody>
          <a:bodyPr wrap="square" lIns="0" tIns="0" rIns="0" bIns="0" rtlCol="0">
            <a:spAutoFit/>
          </a:bodyPr>
          <a:lstStyle/>
          <a:p>
            <a:pPr algn="ctr" defTabSz="914099"/>
            <a:r>
              <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Managed OM</a:t>
            </a:r>
          </a:p>
        </p:txBody>
      </p:sp>
      <p:sp>
        <p:nvSpPr>
          <p:cNvPr id="34" name="Rounded Rectangle 33"/>
          <p:cNvSpPr/>
          <p:nvPr/>
        </p:nvSpPr>
        <p:spPr bwMode="auto">
          <a:xfrm>
            <a:off x="426830" y="5098203"/>
            <a:ext cx="1285884" cy="703905"/>
          </a:xfrm>
          <a:prstGeom prst="roundRect">
            <a:avLst>
              <a:gd name="adj" fmla="val 5452"/>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35" name="TextBox 34"/>
          <p:cNvSpPr txBox="1"/>
          <p:nvPr/>
        </p:nvSpPr>
        <p:spPr>
          <a:xfrm>
            <a:off x="222992" y="5166107"/>
            <a:ext cx="1658171" cy="553998"/>
          </a:xfrm>
          <a:prstGeom prst="rect">
            <a:avLst/>
          </a:prstGeom>
          <a:noFill/>
        </p:spPr>
        <p:txBody>
          <a:bodyPr wrap="square" lIns="0" tIns="0" rIns="0" bIns="0" rtlCol="0">
            <a:spAutoFit/>
          </a:bodyPr>
          <a:lstStyle/>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Managed</a:t>
            </a:r>
          </a:p>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Controls</a:t>
            </a:r>
          </a:p>
        </p:txBody>
      </p:sp>
      <p:sp>
        <p:nvSpPr>
          <p:cNvPr id="36" name="Rounded Rectangle 35"/>
          <p:cNvSpPr/>
          <p:nvPr/>
        </p:nvSpPr>
        <p:spPr bwMode="auto">
          <a:xfrm>
            <a:off x="2258091" y="5106912"/>
            <a:ext cx="1285884" cy="703905"/>
          </a:xfrm>
          <a:prstGeom prst="roundRect">
            <a:avLst>
              <a:gd name="adj" fmla="val 5452"/>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37" name="TextBox 36"/>
          <p:cNvSpPr txBox="1"/>
          <p:nvPr/>
        </p:nvSpPr>
        <p:spPr>
          <a:xfrm>
            <a:off x="2054253" y="5174816"/>
            <a:ext cx="1658171" cy="553998"/>
          </a:xfrm>
          <a:prstGeom prst="rect">
            <a:avLst/>
          </a:prstGeom>
          <a:noFill/>
        </p:spPr>
        <p:txBody>
          <a:bodyPr wrap="square" lIns="0" tIns="0" rIns="0" bIns="0" rtlCol="0">
            <a:spAutoFit/>
          </a:bodyPr>
          <a:lstStyle/>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Managed</a:t>
            </a:r>
          </a:p>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Logic</a:t>
            </a:r>
          </a:p>
        </p:txBody>
      </p:sp>
      <p:cxnSp>
        <p:nvCxnSpPr>
          <p:cNvPr id="38" name="Straight Connector 37"/>
          <p:cNvCxnSpPr/>
          <p:nvPr/>
        </p:nvCxnSpPr>
        <p:spPr>
          <a:xfrm>
            <a:off x="2054252" y="3071630"/>
            <a:ext cx="2500330" cy="1588"/>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bwMode="auto">
          <a:xfrm>
            <a:off x="1099431" y="2867791"/>
            <a:ext cx="1785950" cy="428628"/>
          </a:xfrm>
          <a:prstGeom prst="roundRect">
            <a:avLst>
              <a:gd name="adj" fmla="val 1002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9" name="TextBox 18"/>
          <p:cNvSpPr txBox="1"/>
          <p:nvPr/>
        </p:nvSpPr>
        <p:spPr>
          <a:xfrm>
            <a:off x="1160128" y="2920047"/>
            <a:ext cx="1658171" cy="276999"/>
          </a:xfrm>
          <a:prstGeom prst="rect">
            <a:avLst/>
          </a:prstGeom>
          <a:noFill/>
        </p:spPr>
        <p:txBody>
          <a:bodyPr wrap="square" lIns="0" tIns="0" rIns="0" bIns="0" rtlCol="0">
            <a:spAutoFit/>
          </a:bodyPr>
          <a:lstStyle/>
          <a:p>
            <a:pPr algn="ctr" defTabSz="914099"/>
            <a:r>
              <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Proxy XML</a:t>
            </a:r>
          </a:p>
        </p:txBody>
      </p:sp>
      <p:cxnSp>
        <p:nvCxnSpPr>
          <p:cNvPr id="41" name="Straight Connector 40"/>
          <p:cNvCxnSpPr>
            <a:endCxn id="16" idx="3"/>
          </p:cNvCxnSpPr>
          <p:nvPr/>
        </p:nvCxnSpPr>
        <p:spPr>
          <a:xfrm rot="10800000">
            <a:off x="2876672" y="2500306"/>
            <a:ext cx="1873040" cy="393612"/>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1142184" y="1892993"/>
            <a:ext cx="358775" cy="357189"/>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2295666" y="1892995"/>
            <a:ext cx="358774" cy="357187"/>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426830" y="1296337"/>
            <a:ext cx="1285884" cy="703905"/>
          </a:xfrm>
          <a:prstGeom prst="roundRect">
            <a:avLst>
              <a:gd name="adj" fmla="val 5452"/>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3" name="TextBox 12"/>
          <p:cNvSpPr txBox="1"/>
          <p:nvPr/>
        </p:nvSpPr>
        <p:spPr>
          <a:xfrm>
            <a:off x="222992" y="1364241"/>
            <a:ext cx="1658171" cy="553998"/>
          </a:xfrm>
          <a:prstGeom prst="rect">
            <a:avLst/>
          </a:prstGeom>
          <a:noFill/>
        </p:spPr>
        <p:txBody>
          <a:bodyPr wrap="square" lIns="0" tIns="0" rIns="0" bIns="0" rtlCol="0">
            <a:spAutoFit/>
          </a:bodyPr>
          <a:lstStyle/>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JavaScript</a:t>
            </a:r>
          </a:p>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Controls</a:t>
            </a:r>
          </a:p>
        </p:txBody>
      </p:sp>
      <p:sp>
        <p:nvSpPr>
          <p:cNvPr id="14" name="Rounded Rectangle 13"/>
          <p:cNvSpPr/>
          <p:nvPr/>
        </p:nvSpPr>
        <p:spPr bwMode="auto">
          <a:xfrm>
            <a:off x="2260412" y="1285862"/>
            <a:ext cx="1285884" cy="703905"/>
          </a:xfrm>
          <a:prstGeom prst="roundRect">
            <a:avLst>
              <a:gd name="adj" fmla="val 5452"/>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5" name="TextBox 14"/>
          <p:cNvSpPr txBox="1"/>
          <p:nvPr/>
        </p:nvSpPr>
        <p:spPr>
          <a:xfrm>
            <a:off x="2056574" y="1353766"/>
            <a:ext cx="1658171" cy="553998"/>
          </a:xfrm>
          <a:prstGeom prst="rect">
            <a:avLst/>
          </a:prstGeom>
          <a:noFill/>
        </p:spPr>
        <p:txBody>
          <a:bodyPr wrap="square" lIns="0" tIns="0" rIns="0" bIns="0" rtlCol="0">
            <a:spAutoFit/>
          </a:bodyPr>
          <a:lstStyle/>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JavaScript</a:t>
            </a:r>
          </a:p>
          <a:p>
            <a:pPr algn="ctr" defTabSz="914099"/>
            <a:r>
              <a:rPr lang="en-US" dirty="0" smtClean="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Logic</a:t>
            </a:r>
          </a:p>
        </p:txBody>
      </p:sp>
      <p:cxnSp>
        <p:nvCxnSpPr>
          <p:cNvPr id="52" name="Straight Connector 51"/>
          <p:cNvCxnSpPr/>
          <p:nvPr/>
        </p:nvCxnSpPr>
        <p:spPr>
          <a:xfrm rot="5400000">
            <a:off x="1738386" y="2608256"/>
            <a:ext cx="501652" cy="2"/>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1090722" y="2285992"/>
            <a:ext cx="1785950" cy="428628"/>
          </a:xfrm>
          <a:prstGeom prst="roundRect">
            <a:avLst>
              <a:gd name="adj" fmla="val 1002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7" name="TextBox 16"/>
          <p:cNvSpPr txBox="1"/>
          <p:nvPr/>
        </p:nvSpPr>
        <p:spPr>
          <a:xfrm>
            <a:off x="1160128" y="2346957"/>
            <a:ext cx="1658171" cy="276999"/>
          </a:xfrm>
          <a:prstGeom prst="rect">
            <a:avLst/>
          </a:prstGeom>
          <a:noFill/>
        </p:spPr>
        <p:txBody>
          <a:bodyPr wrap="square" lIns="0" tIns="0" rIns="0" bIns="0" rtlCol="0">
            <a:spAutoFit/>
          </a:bodyPr>
          <a:lstStyle/>
          <a:p>
            <a:pPr algn="ctr" defTabSz="914099"/>
            <a:r>
              <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JavaScript OM</a:t>
            </a:r>
          </a:p>
        </p:txBody>
      </p:sp>
      <p:cxnSp>
        <p:nvCxnSpPr>
          <p:cNvPr id="59" name="Straight Connector 58"/>
          <p:cNvCxnSpPr/>
          <p:nvPr/>
        </p:nvCxnSpPr>
        <p:spPr>
          <a:xfrm>
            <a:off x="2026359" y="4030733"/>
            <a:ext cx="2500330" cy="1588"/>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1097665" y="3823362"/>
            <a:ext cx="1785950" cy="428628"/>
          </a:xfrm>
          <a:prstGeom prst="roundRect">
            <a:avLst>
              <a:gd name="adj" fmla="val 10023"/>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29" name="TextBox 28"/>
          <p:cNvSpPr txBox="1"/>
          <p:nvPr/>
        </p:nvSpPr>
        <p:spPr>
          <a:xfrm>
            <a:off x="1162716" y="3875616"/>
            <a:ext cx="1658171" cy="276999"/>
          </a:xfrm>
          <a:prstGeom prst="rect">
            <a:avLst/>
          </a:prstGeom>
          <a:noFill/>
        </p:spPr>
        <p:txBody>
          <a:bodyPr wrap="square" lIns="0" tIns="0" rIns="0" bIns="0" rtlCol="0">
            <a:spAutoFit/>
          </a:bodyPr>
          <a:lstStyle/>
          <a:p>
            <a:pPr algn="ctr" defTabSz="914099"/>
            <a:r>
              <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Proxy XML</a:t>
            </a:r>
          </a:p>
        </p:txBody>
      </p:sp>
      <p:cxnSp>
        <p:nvCxnSpPr>
          <p:cNvPr id="61" name="Straight Connector 60"/>
          <p:cNvCxnSpPr/>
          <p:nvPr/>
        </p:nvCxnSpPr>
        <p:spPr>
          <a:xfrm rot="10800000" flipV="1">
            <a:off x="2892325" y="4156191"/>
            <a:ext cx="1785952" cy="443711"/>
          </a:xfrm>
          <a:prstGeom prst="line">
            <a:avLst/>
          </a:prstGeom>
          <a:ln w="5080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bwMode="auto">
          <a:xfrm>
            <a:off x="4572000" y="2000240"/>
            <a:ext cx="1785950" cy="2714644"/>
          </a:xfrm>
          <a:prstGeom prst="roundRect">
            <a:avLst>
              <a:gd name="adj" fmla="val 5452"/>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5" name="TextBox 4"/>
          <p:cNvSpPr txBox="1"/>
          <p:nvPr/>
        </p:nvSpPr>
        <p:spPr>
          <a:xfrm>
            <a:off x="4628342" y="3071812"/>
            <a:ext cx="1658171" cy="276999"/>
          </a:xfrm>
          <a:prstGeom prst="rect">
            <a:avLst/>
          </a:prstGeom>
          <a:noFill/>
        </p:spPr>
        <p:txBody>
          <a:bodyPr wrap="square" lIns="0" tIns="0" rIns="0" bIns="0" rtlCol="0">
            <a:spAutoFit/>
          </a:bodyPr>
          <a:lstStyle/>
          <a:p>
            <a:pPr algn="ctr" defTabSz="914099"/>
            <a:r>
              <a:rPr lang="en-US" dirty="0" err="1"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Client.svc</a:t>
            </a:r>
            <a:endParaRPr lang="en-US"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ndParaRPr>
          </a:p>
        </p:txBody>
      </p:sp>
      <p:sp>
        <p:nvSpPr>
          <p:cNvPr id="64" name="TextBox 63"/>
          <p:cNvSpPr txBox="1"/>
          <p:nvPr/>
        </p:nvSpPr>
        <p:spPr>
          <a:xfrm>
            <a:off x="348449" y="3303542"/>
            <a:ext cx="1438792" cy="276999"/>
          </a:xfrm>
          <a:prstGeom prst="rect">
            <a:avLst/>
          </a:prstGeom>
          <a:noFill/>
        </p:spPr>
        <p:txBody>
          <a:bodyPr wrap="none" lIns="0" tIns="0" rIns="0" bIns="0" rtlCol="0">
            <a:spAutoFit/>
          </a:bodyPr>
          <a:lstStyle/>
          <a:p>
            <a:r>
              <a:rPr lang="en-US" b="1" dirty="0" smtClean="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rPr>
              <a:t>Web Browser</a:t>
            </a:r>
          </a:p>
        </p:txBody>
      </p:sp>
      <p:sp>
        <p:nvSpPr>
          <p:cNvPr id="65" name="TextBox 64"/>
          <p:cNvSpPr txBox="1"/>
          <p:nvPr/>
        </p:nvSpPr>
        <p:spPr>
          <a:xfrm>
            <a:off x="411179" y="5933434"/>
            <a:ext cx="1787349" cy="307777"/>
          </a:xfrm>
          <a:prstGeom prst="rect">
            <a:avLst/>
          </a:prstGeom>
          <a:noFill/>
        </p:spPr>
        <p:txBody>
          <a:bodyPr wrap="none" lIns="0" tIns="0" rIns="0" bIns="0" rtlCol="0">
            <a:spAutoFit/>
          </a:bodyPr>
          <a:lstStyle/>
          <a:p>
            <a:r>
              <a:rPr lang="en-US" b="1" dirty="0" smtClean="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rPr>
              <a:t>Managed</a:t>
            </a:r>
            <a:r>
              <a:rPr lang="en-US" sz="2000" b="1" dirty="0" smtClean="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rPr>
              <a:t> Client</a:t>
            </a:r>
          </a:p>
        </p:txBody>
      </p:sp>
      <p:sp>
        <p:nvSpPr>
          <p:cNvPr id="66" name="TextBox 65"/>
          <p:cNvSpPr txBox="1"/>
          <p:nvPr/>
        </p:nvSpPr>
        <p:spPr>
          <a:xfrm>
            <a:off x="4498797" y="5931668"/>
            <a:ext cx="2024593" cy="307777"/>
          </a:xfrm>
          <a:prstGeom prst="rect">
            <a:avLst/>
          </a:prstGeom>
          <a:noFill/>
        </p:spPr>
        <p:txBody>
          <a:bodyPr wrap="none" lIns="0" tIns="0" rIns="0" bIns="0" rtlCol="0">
            <a:spAutoFit/>
          </a:bodyPr>
          <a:lstStyle/>
          <a:p>
            <a:r>
              <a:rPr lang="en-US" b="1" dirty="0" smtClean="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rPr>
              <a:t>SharePoint</a:t>
            </a:r>
            <a:r>
              <a:rPr lang="en-US" sz="2000" b="1" dirty="0" smtClean="0">
                <a:gradFill>
                  <a:gsLst>
                    <a:gs pos="0">
                      <a:schemeClr val="tx1"/>
                    </a:gs>
                    <a:gs pos="86000">
                      <a:schemeClr val="tx1"/>
                    </a:gs>
                  </a:gsLst>
                  <a:lin ang="5400000" scaled="0"/>
                </a:gradFill>
                <a:effectLst>
                  <a:outerShdw blurRad="38100" dist="38100" dir="2700000" algn="tl">
                    <a:srgbClr xmlns:mc="http://schemas.openxmlformats.org/markup-compatibility/2006" xmlns:a14="http://schemas.microsoft.com/office/drawing/2010/main" val="000000" mc:Ignorable="">
                      <a:alpha val="43137"/>
                    </a:srgbClr>
                  </a:outerShdw>
                </a:effectLst>
              </a:rPr>
              <a:t> Server</a:t>
            </a:r>
          </a:p>
        </p:txBody>
      </p:sp>
      <p:sp>
        <p:nvSpPr>
          <p:cNvPr id="68" name="Flowchart: Magnetic Disk 67"/>
          <p:cNvSpPr/>
          <p:nvPr/>
        </p:nvSpPr>
        <p:spPr bwMode="auto">
          <a:xfrm>
            <a:off x="7044437" y="4322858"/>
            <a:ext cx="1285884" cy="928694"/>
          </a:xfrm>
          <a:prstGeom prst="flowChartMagneticDisk">
            <a:avLst/>
          </a:prstGeom>
          <a:ln w="22225">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69" name="TextBox 68"/>
          <p:cNvSpPr txBox="1"/>
          <p:nvPr/>
        </p:nvSpPr>
        <p:spPr>
          <a:xfrm>
            <a:off x="7046203" y="4673107"/>
            <a:ext cx="1285884" cy="492443"/>
          </a:xfrm>
          <a:prstGeom prst="rect">
            <a:avLst/>
          </a:prstGeom>
          <a:noFill/>
        </p:spPr>
        <p:txBody>
          <a:bodyPr wrap="square" lIns="0" tIns="0" rIns="0" bIns="0" rtlCol="0">
            <a:spAutoFit/>
          </a:bodyPr>
          <a:lstStyle/>
          <a:p>
            <a:pPr algn="ctr" defTabSz="914099"/>
            <a:r>
              <a:rPr lang="en-US" sz="1600" dirty="0" smtClean="0">
                <a:solidFill>
                  <a:schemeClr val="bg2"/>
                </a:solidFill>
                <a:latin typeface="Segoe UI" pitchFamily="34" charset="0"/>
              </a:rPr>
              <a:t>Content</a:t>
            </a:r>
          </a:p>
          <a:p>
            <a:pPr algn="ctr" defTabSz="914099"/>
            <a:r>
              <a:rPr lang="en-US" sz="1600" dirty="0" smtClean="0">
                <a:solidFill>
                  <a:schemeClr val="bg2"/>
                </a:solidFill>
                <a:latin typeface="Segoe UI" pitchFamily="34" charset="0"/>
              </a:rPr>
              <a:t>Database</a:t>
            </a:r>
          </a:p>
        </p:txBody>
      </p:sp>
      <p:sp>
        <p:nvSpPr>
          <p:cNvPr id="72" name="TextBox 71"/>
          <p:cNvSpPr txBox="1"/>
          <p:nvPr/>
        </p:nvSpPr>
        <p:spPr>
          <a:xfrm rot="720000">
            <a:off x="2841317" y="2446255"/>
            <a:ext cx="1658171" cy="169277"/>
          </a:xfrm>
          <a:prstGeom prst="rect">
            <a:avLst/>
          </a:prstGeom>
          <a:noFill/>
        </p:spPr>
        <p:txBody>
          <a:bodyPr wrap="square" lIns="0" tIns="0" rIns="0" bIns="0" rtlCol="0">
            <a:spAutoFit/>
          </a:bodyPr>
          <a:lstStyle/>
          <a:p>
            <a:pPr algn="ctr" defTabSz="914099"/>
            <a:r>
              <a:rPr lang="en-US" sz="11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JSON response</a:t>
            </a:r>
          </a:p>
        </p:txBody>
      </p:sp>
      <p:sp>
        <p:nvSpPr>
          <p:cNvPr id="73" name="TextBox 72"/>
          <p:cNvSpPr txBox="1"/>
          <p:nvPr/>
        </p:nvSpPr>
        <p:spPr>
          <a:xfrm>
            <a:off x="2769672" y="2866207"/>
            <a:ext cx="1658171" cy="169277"/>
          </a:xfrm>
          <a:prstGeom prst="rect">
            <a:avLst/>
          </a:prstGeom>
          <a:noFill/>
        </p:spPr>
        <p:txBody>
          <a:bodyPr wrap="square" lIns="0" tIns="0" rIns="0" bIns="0" rtlCol="0">
            <a:spAutoFit/>
          </a:bodyPr>
          <a:lstStyle/>
          <a:p>
            <a:pPr algn="ctr" defTabSz="914099"/>
            <a:r>
              <a:rPr lang="en-US" sz="1100" dirty="0" err="1"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XmlHttpRequest.post</a:t>
            </a:r>
            <a:endParaRPr lang="en-US" sz="11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ndParaRPr>
          </a:p>
        </p:txBody>
      </p:sp>
      <p:sp>
        <p:nvSpPr>
          <p:cNvPr id="74" name="TextBox 73"/>
          <p:cNvSpPr txBox="1"/>
          <p:nvPr/>
        </p:nvSpPr>
        <p:spPr>
          <a:xfrm>
            <a:off x="2761690" y="3814085"/>
            <a:ext cx="1658171" cy="169277"/>
          </a:xfrm>
          <a:prstGeom prst="rect">
            <a:avLst/>
          </a:prstGeom>
          <a:noFill/>
        </p:spPr>
        <p:txBody>
          <a:bodyPr wrap="square" lIns="0" tIns="0" rIns="0" bIns="0" rtlCol="0">
            <a:spAutoFit/>
          </a:bodyPr>
          <a:lstStyle/>
          <a:p>
            <a:pPr algn="ctr" defTabSz="914099"/>
            <a:r>
              <a:rPr lang="en-US" sz="1100" dirty="0" err="1"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HttpWebRequest.post</a:t>
            </a:r>
            <a:endParaRPr lang="en-US" sz="11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ndParaRPr>
          </a:p>
        </p:txBody>
      </p:sp>
      <p:sp>
        <p:nvSpPr>
          <p:cNvPr id="75" name="TextBox 74"/>
          <p:cNvSpPr txBox="1"/>
          <p:nvPr/>
        </p:nvSpPr>
        <p:spPr>
          <a:xfrm rot="-840000">
            <a:off x="2738356" y="4222091"/>
            <a:ext cx="1658171" cy="169277"/>
          </a:xfrm>
          <a:prstGeom prst="rect">
            <a:avLst/>
          </a:prstGeom>
          <a:noFill/>
        </p:spPr>
        <p:txBody>
          <a:bodyPr wrap="square" lIns="0" tIns="0" rIns="0" bIns="0" rtlCol="0">
            <a:spAutoFit/>
          </a:bodyPr>
          <a:lstStyle/>
          <a:p>
            <a:pPr algn="ctr" defTabSz="914099"/>
            <a:r>
              <a:rPr lang="en-US" sz="11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rPr>
              <a:t>JSON response</a:t>
            </a:r>
          </a:p>
        </p:txBody>
      </p:sp>
    </p:spTree>
    <p:extLst>
      <p:ext uri="{BB962C8B-B14F-4D97-AF65-F5344CB8AC3E}">
        <p14:creationId xmlns:p14="http://schemas.microsoft.com/office/powerpoint/2010/main" val="103356545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09600" y="2057400"/>
            <a:ext cx="8458200" cy="3705630"/>
          </a:xfrm>
        </p:spPr>
        <p:txBody>
          <a:bodyPr/>
          <a:lstStyle/>
          <a:p>
            <a:pPr defTabSz="914363" fontAlgn="auto">
              <a:spcAft>
                <a:spcPts val="0"/>
              </a:spcAft>
              <a:buFont typeface="Arial" pitchFamily="34" charset="0"/>
              <a:buNone/>
              <a:defRPr/>
            </a:pPr>
            <a:r>
              <a:rPr lang="en-US" sz="2800" dirty="0" err="1" smtClean="0">
                <a:solidFill>
                  <a:schemeClr val="accent6">
                    <a:lumMod val="60000"/>
                    <a:lumOff val="40000"/>
                  </a:schemeClr>
                </a:solidFill>
                <a:cs typeface="Consolas" pitchFamily="49" charset="0"/>
              </a:rPr>
              <a:t>ClientContext</a:t>
            </a:r>
            <a:r>
              <a:rPr lang="en-US" sz="2800" dirty="0" smtClean="0">
                <a:solidFill>
                  <a:schemeClr val="accent6">
                    <a:lumMod val="60000"/>
                    <a:lumOff val="40000"/>
                  </a:schemeClr>
                </a:solidFill>
                <a:cs typeface="Consolas" pitchFamily="49" charset="0"/>
              </a:rPr>
              <a:t> </a:t>
            </a:r>
            <a:r>
              <a:rPr lang="en-US" sz="2800" dirty="0" smtClean="0">
                <a:cs typeface="Consolas" pitchFamily="49" charset="0"/>
              </a:rPr>
              <a:t>context =</a:t>
            </a:r>
          </a:p>
          <a:p>
            <a:pPr defTabSz="914363" fontAlgn="auto">
              <a:spcAft>
                <a:spcPts val="0"/>
              </a:spcAft>
              <a:buFont typeface="Arial" pitchFamily="34" charset="0"/>
              <a:buNone/>
              <a:defRPr/>
            </a:pPr>
            <a:r>
              <a:rPr lang="en-US" sz="2800" dirty="0" smtClean="0">
                <a:cs typeface="Consolas" pitchFamily="49" charset="0"/>
              </a:rPr>
              <a:t>  </a:t>
            </a:r>
            <a:r>
              <a:rPr lang="en-US" sz="2800" dirty="0" smtClean="0">
                <a:solidFill>
                  <a:schemeClr val="accent4"/>
                </a:solidFill>
                <a:cs typeface="Consolas" pitchFamily="49" charset="0"/>
              </a:rPr>
              <a:t>new</a:t>
            </a:r>
            <a:r>
              <a:rPr lang="en-US" sz="2800" dirty="0" smtClean="0">
                <a:cs typeface="Consolas" pitchFamily="49" charset="0"/>
              </a:rPr>
              <a:t> </a:t>
            </a:r>
            <a:r>
              <a:rPr lang="en-US" sz="2800" dirty="0" err="1">
                <a:solidFill>
                  <a:schemeClr val="accent6">
                    <a:lumMod val="60000"/>
                    <a:lumOff val="40000"/>
                  </a:schemeClr>
                </a:solidFill>
                <a:cs typeface="Consolas" pitchFamily="49" charset="0"/>
              </a:rPr>
              <a:t>ClientContext</a:t>
            </a:r>
            <a:r>
              <a:rPr lang="en-US" sz="2800" dirty="0" smtClean="0">
                <a:cs typeface="Consolas" pitchFamily="49" charset="0"/>
              </a:rPr>
              <a:t>("</a:t>
            </a:r>
            <a:r>
              <a:rPr lang="en-US" sz="2800" dirty="0" smtClean="0">
                <a:solidFill>
                  <a:srgbClr xmlns:mc="http://schemas.openxmlformats.org/markup-compatibility/2006" xmlns:a14="http://schemas.microsoft.com/office/drawing/2010/main" val="FF0000" mc:Ignorable=""/>
                </a:solidFill>
                <a:cs typeface="Consolas" pitchFamily="49" charset="0"/>
              </a:rPr>
              <a:t>http://server</a:t>
            </a:r>
            <a:r>
              <a:rPr lang="en-US" sz="2800" dirty="0" smtClean="0">
                <a:cs typeface="Consolas" pitchFamily="49" charset="0"/>
              </a:rPr>
              <a:t>");</a:t>
            </a:r>
          </a:p>
          <a:p>
            <a:pPr defTabSz="914363" fontAlgn="auto">
              <a:spcAft>
                <a:spcPts val="0"/>
              </a:spcAft>
              <a:buFont typeface="Arial" pitchFamily="34" charset="0"/>
              <a:buNone/>
              <a:defRPr/>
            </a:pPr>
            <a:r>
              <a:rPr lang="en-US" sz="2800" dirty="0">
                <a:solidFill>
                  <a:schemeClr val="accent6">
                    <a:lumMod val="60000"/>
                    <a:lumOff val="40000"/>
                  </a:schemeClr>
                </a:solidFill>
                <a:cs typeface="Consolas" pitchFamily="49" charset="0"/>
              </a:rPr>
              <a:t>Web</a:t>
            </a:r>
            <a:r>
              <a:rPr lang="en-US" sz="2800" dirty="0" smtClean="0">
                <a:cs typeface="Consolas" pitchFamily="49" charset="0"/>
              </a:rPr>
              <a:t> site = </a:t>
            </a:r>
            <a:r>
              <a:rPr lang="en-US" sz="2800" dirty="0" err="1" smtClean="0">
                <a:cs typeface="Consolas" pitchFamily="49" charset="0"/>
              </a:rPr>
              <a:t>context.Web</a:t>
            </a:r>
            <a:r>
              <a:rPr lang="en-US" sz="2800" dirty="0" smtClean="0">
                <a:cs typeface="Consolas" pitchFamily="49" charset="0"/>
              </a:rPr>
              <a:t>;</a:t>
            </a:r>
          </a:p>
          <a:p>
            <a:pPr defTabSz="914363" fontAlgn="auto">
              <a:spcAft>
                <a:spcPts val="0"/>
              </a:spcAft>
              <a:buFont typeface="Arial" pitchFamily="34" charset="0"/>
              <a:buNone/>
              <a:defRPr/>
            </a:pPr>
            <a:r>
              <a:rPr lang="en-US" sz="2800" dirty="0" err="1" smtClean="0">
                <a:cs typeface="Consolas" pitchFamily="49" charset="0"/>
              </a:rPr>
              <a:t>context.Load</a:t>
            </a:r>
            <a:r>
              <a:rPr lang="en-US" sz="2800" dirty="0" smtClean="0">
                <a:cs typeface="Consolas" pitchFamily="49" charset="0"/>
              </a:rPr>
              <a:t>(site);</a:t>
            </a:r>
          </a:p>
          <a:p>
            <a:pPr defTabSz="914363" fontAlgn="auto">
              <a:spcAft>
                <a:spcPts val="0"/>
              </a:spcAft>
              <a:buFont typeface="Arial" pitchFamily="34" charset="0"/>
              <a:buNone/>
              <a:defRPr/>
            </a:pPr>
            <a:r>
              <a:rPr lang="en-US" sz="2800" dirty="0" err="1" smtClean="0">
                <a:cs typeface="Consolas" pitchFamily="49" charset="0"/>
              </a:rPr>
              <a:t>context.ExecuteQuery</a:t>
            </a:r>
            <a:r>
              <a:rPr lang="en-US" sz="2800" dirty="0" smtClean="0">
                <a:cs typeface="Consolas" pitchFamily="49" charset="0"/>
              </a:rPr>
              <a:t>();</a:t>
            </a:r>
          </a:p>
          <a:p>
            <a:pPr defTabSz="914363" fontAlgn="auto">
              <a:spcAft>
                <a:spcPts val="0"/>
              </a:spcAft>
              <a:buFont typeface="Arial" pitchFamily="34" charset="0"/>
              <a:buNone/>
              <a:defRPr/>
            </a:pPr>
            <a:r>
              <a:rPr lang="en-US" sz="2800" dirty="0" err="1" smtClean="0">
                <a:cs typeface="Consolas" pitchFamily="49" charset="0"/>
              </a:rPr>
              <a:t>site.Title</a:t>
            </a:r>
            <a:r>
              <a:rPr lang="en-US" sz="2800" dirty="0" smtClean="0">
                <a:cs typeface="Consolas" pitchFamily="49" charset="0"/>
              </a:rPr>
              <a:t> = </a:t>
            </a:r>
            <a:r>
              <a:rPr lang="en-US" sz="2800" dirty="0" err="1" smtClean="0">
                <a:cs typeface="Consolas" pitchFamily="49" charset="0"/>
              </a:rPr>
              <a:t>site.Title</a:t>
            </a:r>
            <a:r>
              <a:rPr lang="en-US" sz="2800" dirty="0" smtClean="0">
                <a:cs typeface="Consolas" pitchFamily="49" charset="0"/>
              </a:rPr>
              <a:t> + "</a:t>
            </a:r>
            <a:r>
              <a:rPr lang="en-US" sz="2800" dirty="0" smtClean="0">
                <a:solidFill>
                  <a:srgbClr xmlns:mc="http://schemas.openxmlformats.org/markup-compatibility/2006" xmlns:a14="http://schemas.microsoft.com/office/drawing/2010/main" val="FF0000" mc:Ignorable=""/>
                </a:solidFill>
                <a:cs typeface="Consolas" pitchFamily="49" charset="0"/>
              </a:rPr>
              <a:t> and Client OM</a:t>
            </a:r>
            <a:r>
              <a:rPr lang="en-US" sz="2800" dirty="0" smtClean="0">
                <a:cs typeface="Consolas" pitchFamily="49" charset="0"/>
              </a:rPr>
              <a:t>";</a:t>
            </a:r>
          </a:p>
          <a:p>
            <a:pPr defTabSz="914363" fontAlgn="auto">
              <a:spcAft>
                <a:spcPts val="0"/>
              </a:spcAft>
              <a:buFont typeface="Arial" pitchFamily="34" charset="0"/>
              <a:buNone/>
              <a:defRPr/>
            </a:pPr>
            <a:r>
              <a:rPr lang="en-US" sz="2800" dirty="0" err="1" smtClean="0">
                <a:cs typeface="Consolas" pitchFamily="49" charset="0"/>
              </a:rPr>
              <a:t>site.Update</a:t>
            </a:r>
            <a:r>
              <a:rPr lang="en-US" sz="2800" dirty="0" smtClean="0">
                <a:cs typeface="Consolas" pitchFamily="49" charset="0"/>
              </a:rPr>
              <a:t>();</a:t>
            </a:r>
          </a:p>
          <a:p>
            <a:pPr defTabSz="914363" fontAlgn="auto">
              <a:spcAft>
                <a:spcPts val="0"/>
              </a:spcAft>
              <a:buFont typeface="Arial" pitchFamily="34" charset="0"/>
              <a:buNone/>
              <a:defRPr/>
            </a:pPr>
            <a:r>
              <a:rPr lang="en-US" sz="2800" dirty="0" err="1" smtClean="0">
                <a:cs typeface="Consolas" pitchFamily="49" charset="0"/>
              </a:rPr>
              <a:t>context.ExecuteQuery</a:t>
            </a:r>
            <a:r>
              <a:rPr lang="en-US" sz="2800" dirty="0" smtClean="0">
                <a:cs typeface="Consolas" pitchFamily="49" charset="0"/>
              </a:rPr>
              <a:t>();</a:t>
            </a:r>
          </a:p>
        </p:txBody>
      </p:sp>
      <p:sp>
        <p:nvSpPr>
          <p:cNvPr id="5" name="Title 4"/>
          <p:cNvSpPr>
            <a:spLocks noGrp="1"/>
          </p:cNvSpPr>
          <p:nvPr>
            <p:ph type="title"/>
          </p:nvPr>
        </p:nvSpPr>
        <p:spPr/>
        <p:txBody>
          <a:bodyPr/>
          <a:lstStyle/>
          <a:p>
            <a:pPr defTabSz="914363" fontAlgn="auto">
              <a:spcAft>
                <a:spcPts val="0"/>
              </a:spcAft>
              <a:defRPr/>
            </a:pPr>
            <a:r>
              <a:rPr dirty="0" smtClean="0"/>
              <a:t>Client Object Model Sample .NET</a:t>
            </a:r>
            <a:endParaRPr dirty="0"/>
          </a:p>
        </p:txBody>
      </p:sp>
    </p:spTree>
    <p:extLst>
      <p:ext uri="{BB962C8B-B14F-4D97-AF65-F5344CB8AC3E}">
        <p14:creationId xmlns:p14="http://schemas.microsoft.com/office/powerpoint/2010/main" val="2361323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1329595"/>
          </a:xfrm>
        </p:spPr>
        <p:txBody>
          <a:bodyPr/>
          <a:lstStyle/>
          <a:p>
            <a:r>
              <a:rPr lang="en-US" dirty="0"/>
              <a:t>Client Object Model Sample </a:t>
            </a:r>
            <a:r>
              <a:rPr lang="en-US" dirty="0" smtClean="0"/>
              <a:t>JavaScript</a:t>
            </a:r>
            <a:endParaRPr lang="en-US" dirty="0"/>
          </a:p>
        </p:txBody>
      </p:sp>
      <p:sp>
        <p:nvSpPr>
          <p:cNvPr id="3" name="Text Placeholder 2"/>
          <p:cNvSpPr>
            <a:spLocks noGrp="1"/>
          </p:cNvSpPr>
          <p:nvPr>
            <p:ph type="body" sz="quarter" idx="10"/>
          </p:nvPr>
        </p:nvSpPr>
        <p:spPr>
          <a:xfrm>
            <a:off x="389436" y="1777580"/>
            <a:ext cx="8363938" cy="4502771"/>
          </a:xfrm>
        </p:spPr>
        <p:txBody>
          <a:bodyPr/>
          <a:lstStyle/>
          <a:p>
            <a:r>
              <a:rPr lang="en-US" sz="2200" dirty="0"/>
              <a:t>&lt;</a:t>
            </a:r>
            <a:r>
              <a:rPr lang="en-US" sz="2200" dirty="0" err="1"/>
              <a:t>SharePoint:ScriptLink</a:t>
            </a:r>
            <a:r>
              <a:rPr lang="en-US" sz="2200" dirty="0"/>
              <a:t> Name="SP.js" </a:t>
            </a:r>
            <a:r>
              <a:rPr lang="en-US" sz="2200" dirty="0" err="1"/>
              <a:t>runat</a:t>
            </a:r>
            <a:r>
              <a:rPr lang="en-US" sz="2200" dirty="0"/>
              <a:t>="server" </a:t>
            </a:r>
            <a:r>
              <a:rPr lang="en-US" sz="2200" dirty="0" err="1"/>
              <a:t>OnDemand</a:t>
            </a:r>
            <a:r>
              <a:rPr lang="en-US" sz="2200" dirty="0"/>
              <a:t>="true" Localizable="false" </a:t>
            </a:r>
            <a:r>
              <a:rPr lang="en-US" sz="2200" dirty="0" smtClean="0"/>
              <a:t>/&gt;</a:t>
            </a:r>
          </a:p>
          <a:p>
            <a:r>
              <a:rPr lang="en-US" sz="2200" dirty="0"/>
              <a:t>&lt;script </a:t>
            </a:r>
            <a:r>
              <a:rPr lang="en-US" sz="2200" dirty="0">
                <a:solidFill>
                  <a:srgbClr xmlns:mc="http://schemas.openxmlformats.org/markup-compatibility/2006" xmlns:a14="http://schemas.microsoft.com/office/drawing/2010/main" val="FF0000" mc:Ignorable=""/>
                </a:solidFill>
              </a:rPr>
              <a:t>type</a:t>
            </a:r>
            <a:r>
              <a:rPr lang="en-US" sz="2200" dirty="0"/>
              <a:t>="</a:t>
            </a:r>
            <a:r>
              <a:rPr lang="en-US" sz="2200" dirty="0">
                <a:solidFill>
                  <a:srgbClr xmlns:mc="http://schemas.openxmlformats.org/markup-compatibility/2006" xmlns:a14="http://schemas.microsoft.com/office/drawing/2010/main" val="0070C0" mc:Ignorable=""/>
                </a:solidFill>
              </a:rPr>
              <a:t>text/</a:t>
            </a:r>
            <a:r>
              <a:rPr lang="en-US" sz="2200" dirty="0" err="1">
                <a:solidFill>
                  <a:srgbClr xmlns:mc="http://schemas.openxmlformats.org/markup-compatibility/2006" xmlns:a14="http://schemas.microsoft.com/office/drawing/2010/main" val="0070C0" mc:Ignorable=""/>
                </a:solidFill>
              </a:rPr>
              <a:t>javascript</a:t>
            </a:r>
            <a:r>
              <a:rPr lang="en-US" sz="2200" dirty="0"/>
              <a:t>"&gt;</a:t>
            </a:r>
          </a:p>
          <a:p>
            <a:r>
              <a:rPr lang="en-US" sz="2200" dirty="0"/>
              <a:t>    </a:t>
            </a:r>
            <a:r>
              <a:rPr lang="en-US" sz="2200" dirty="0">
                <a:solidFill>
                  <a:srgbClr xmlns:mc="http://schemas.openxmlformats.org/markup-compatibility/2006" xmlns:a14="http://schemas.microsoft.com/office/drawing/2010/main" val="0070C0" mc:Ignorable=""/>
                </a:solidFill>
              </a:rPr>
              <a:t>function</a:t>
            </a:r>
            <a:r>
              <a:rPr lang="en-US" sz="2200" dirty="0"/>
              <a:t> </a:t>
            </a:r>
            <a:r>
              <a:rPr lang="en-US" sz="2200" dirty="0" err="1"/>
              <a:t>getWebProperties</a:t>
            </a:r>
            <a:r>
              <a:rPr lang="en-US" sz="2200" dirty="0"/>
              <a:t>() {</a:t>
            </a:r>
          </a:p>
          <a:p>
            <a:r>
              <a:rPr lang="en-US" sz="2200" dirty="0"/>
              <a:t>     </a:t>
            </a:r>
            <a:r>
              <a:rPr lang="en-US" sz="2200" dirty="0" err="1" smtClean="0"/>
              <a:t>var</a:t>
            </a:r>
            <a:r>
              <a:rPr lang="en-US" sz="2200" dirty="0" smtClean="0"/>
              <a:t> </a:t>
            </a:r>
            <a:r>
              <a:rPr lang="en-US" sz="2200" dirty="0" err="1"/>
              <a:t>ctx</a:t>
            </a:r>
            <a:r>
              <a:rPr lang="en-US" sz="2200" dirty="0"/>
              <a:t> = </a:t>
            </a:r>
            <a:r>
              <a:rPr lang="en-US" sz="2200" dirty="0">
                <a:solidFill>
                  <a:srgbClr xmlns:mc="http://schemas.openxmlformats.org/markup-compatibility/2006" xmlns:a14="http://schemas.microsoft.com/office/drawing/2010/main" val="FF0000" mc:Ignorable=""/>
                </a:solidFill>
              </a:rPr>
              <a:t>new</a:t>
            </a:r>
            <a:r>
              <a:rPr lang="en-US" sz="2200" dirty="0"/>
              <a:t> </a:t>
            </a:r>
            <a:r>
              <a:rPr lang="en-US" sz="2200" dirty="0" smtClean="0"/>
              <a:t>	</a:t>
            </a:r>
            <a:r>
              <a:rPr lang="en-US" sz="2200" dirty="0" err="1" smtClean="0"/>
              <a:t>SP.ClientContext.get_current</a:t>
            </a:r>
            <a:r>
              <a:rPr lang="en-US" sz="2200" dirty="0"/>
              <a:t>();</a:t>
            </a:r>
          </a:p>
          <a:p>
            <a:r>
              <a:rPr lang="en-US" sz="2200" dirty="0"/>
              <a:t>     </a:t>
            </a:r>
            <a:r>
              <a:rPr lang="en-US" sz="2200" dirty="0" err="1" smtClean="0"/>
              <a:t>this.web</a:t>
            </a:r>
            <a:r>
              <a:rPr lang="en-US" sz="2200" dirty="0" smtClean="0"/>
              <a:t> </a:t>
            </a:r>
            <a:r>
              <a:rPr lang="en-US" sz="2200" dirty="0"/>
              <a:t>= </a:t>
            </a:r>
            <a:r>
              <a:rPr lang="en-US" sz="2200" dirty="0" err="1"/>
              <a:t>ctx.get_web</a:t>
            </a:r>
            <a:r>
              <a:rPr lang="en-US" sz="2200" dirty="0"/>
              <a:t>();</a:t>
            </a:r>
          </a:p>
          <a:p>
            <a:r>
              <a:rPr lang="en-US" sz="2200" dirty="0"/>
              <a:t>     </a:t>
            </a:r>
            <a:r>
              <a:rPr lang="en-US" sz="2200" dirty="0" err="1" smtClean="0"/>
              <a:t>ctx.load</a:t>
            </a:r>
            <a:r>
              <a:rPr lang="en-US" sz="2200" dirty="0" smtClean="0"/>
              <a:t>(</a:t>
            </a:r>
            <a:r>
              <a:rPr lang="en-US" sz="2200" dirty="0" err="1" smtClean="0"/>
              <a:t>this.web</a:t>
            </a:r>
            <a:r>
              <a:rPr lang="en-US" sz="2200" dirty="0" smtClean="0"/>
              <a:t>);        	</a:t>
            </a:r>
            <a:r>
              <a:rPr lang="en-US" sz="2200" dirty="0" err="1" smtClean="0"/>
              <a:t>ctx.executeQueryAsync</a:t>
            </a:r>
            <a:r>
              <a:rPr lang="en-US" sz="2200" dirty="0" smtClean="0"/>
              <a:t>(</a:t>
            </a:r>
            <a:r>
              <a:rPr lang="en-US" sz="2200" dirty="0" err="1">
                <a:solidFill>
                  <a:srgbClr xmlns:mc="http://schemas.openxmlformats.org/markup-compatibility/2006" xmlns:a14="http://schemas.microsoft.com/office/drawing/2010/main" val="0070C0" mc:Ignorable=""/>
                </a:solidFill>
              </a:rPr>
              <a:t>Function</a:t>
            </a:r>
            <a:r>
              <a:rPr lang="en-US" sz="2200" dirty="0" err="1" smtClean="0"/>
              <a:t>.createDelegate</a:t>
            </a:r>
            <a:r>
              <a:rPr lang="en-US" sz="2200" dirty="0" smtClean="0"/>
              <a:t>(this</a:t>
            </a:r>
            <a:r>
              <a:rPr lang="en-US" sz="2200" dirty="0"/>
              <a:t>, </a:t>
            </a:r>
            <a:r>
              <a:rPr lang="en-US" sz="2200" dirty="0" err="1"/>
              <a:t>this.onSuccess</a:t>
            </a:r>
            <a:r>
              <a:rPr lang="en-US" sz="2200" dirty="0"/>
              <a:t>),</a:t>
            </a:r>
          </a:p>
          <a:p>
            <a:r>
              <a:rPr lang="en-US" sz="2200" dirty="0"/>
              <a:t>     </a:t>
            </a:r>
            <a:r>
              <a:rPr lang="en-US" sz="2200" dirty="0" err="1">
                <a:solidFill>
                  <a:srgbClr xmlns:mc="http://schemas.openxmlformats.org/markup-compatibility/2006" xmlns:a14="http://schemas.microsoft.com/office/drawing/2010/main" val="0070C0" mc:Ignorable=""/>
                </a:solidFill>
              </a:rPr>
              <a:t>Function</a:t>
            </a:r>
            <a:r>
              <a:rPr lang="en-US" sz="2200" dirty="0" err="1" smtClean="0"/>
              <a:t>.createDelegate</a:t>
            </a:r>
            <a:r>
              <a:rPr lang="en-US" sz="2200" dirty="0" smtClean="0"/>
              <a:t>(this</a:t>
            </a:r>
            <a:r>
              <a:rPr lang="en-US" sz="2200" dirty="0"/>
              <a:t>, </a:t>
            </a:r>
            <a:r>
              <a:rPr lang="en-US" sz="2200" dirty="0" err="1"/>
              <a:t>this.onFail</a:t>
            </a:r>
            <a:r>
              <a:rPr lang="en-US" sz="2200" dirty="0"/>
              <a:t>));</a:t>
            </a:r>
          </a:p>
          <a:p>
            <a:r>
              <a:rPr lang="en-US" sz="2200" dirty="0"/>
              <a:t>    }    </a:t>
            </a:r>
          </a:p>
          <a:p>
            <a:r>
              <a:rPr lang="en-US" sz="2200" dirty="0"/>
              <a:t>&lt;/script&gt;</a:t>
            </a:r>
          </a:p>
        </p:txBody>
      </p:sp>
    </p:spTree>
    <p:extLst>
      <p:ext uri="{BB962C8B-B14F-4D97-AF65-F5344CB8AC3E}">
        <p14:creationId xmlns:p14="http://schemas.microsoft.com/office/powerpoint/2010/main" val="1566926108"/>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p:cNvCxnSpPr/>
          <p:nvPr/>
        </p:nvCxnSpPr>
        <p:spPr>
          <a:xfrm rot="5400000">
            <a:off x="909334" y="3923506"/>
            <a:ext cx="3124200" cy="1588"/>
          </a:xfrm>
          <a:prstGeom prst="line">
            <a:avLst/>
          </a:prstGeom>
          <a:ln w="190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a:xfrm rot="5400000">
            <a:off x="4534696" y="4305298"/>
            <a:ext cx="3885407" cy="797"/>
          </a:xfrm>
          <a:prstGeom prst="line">
            <a:avLst/>
          </a:prstGeom>
          <a:ln w="19050">
            <a:solidFill>
              <a:schemeClr val="tx1"/>
            </a:solidFill>
            <a:prstDash val="dash"/>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rot="5400000">
            <a:off x="2933700" y="3924300"/>
            <a:ext cx="3124200" cy="1588"/>
          </a:xfrm>
          <a:prstGeom prst="line">
            <a:avLst/>
          </a:prstGeom>
          <a:ln w="19050">
            <a:solidFill>
              <a:schemeClr val="tx1"/>
            </a:solidFill>
            <a:prstDash val="dash"/>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a:xfrm>
            <a:off x="387054" y="228600"/>
            <a:ext cx="8375946" cy="1107996"/>
          </a:xfrm>
        </p:spPr>
        <p:txBody>
          <a:bodyPr/>
          <a:lstStyle/>
          <a:p>
            <a:r>
              <a:rPr lang="en-US" dirty="0" smtClean="0"/>
              <a:t>Evolution of SharePoint Tooling</a:t>
            </a:r>
            <a:br>
              <a:rPr lang="en-US" dirty="0" smtClean="0"/>
            </a:br>
            <a:endParaRPr lang="en-US" sz="3200" dirty="0">
              <a:solidFill>
                <a:schemeClr val="tx2"/>
              </a:solidFill>
            </a:endParaRPr>
          </a:p>
        </p:txBody>
      </p:sp>
      <p:grpSp>
        <p:nvGrpSpPr>
          <p:cNvPr id="3" name="Group 9"/>
          <p:cNvGrpSpPr/>
          <p:nvPr/>
        </p:nvGrpSpPr>
        <p:grpSpPr>
          <a:xfrm>
            <a:off x="533400" y="1371600"/>
            <a:ext cx="2362200" cy="990600"/>
            <a:chOff x="2411" y="1675496"/>
            <a:chExt cx="2937420" cy="1174968"/>
          </a:xfrm>
          <a:scene3d>
            <a:camera prst="orthographicFront"/>
            <a:lightRig rig="flat" dir="t"/>
          </a:scene3d>
        </p:grpSpPr>
        <p:sp>
          <p:nvSpPr>
            <p:cNvPr id="11" name="Chevron 10"/>
            <p:cNvSpPr/>
            <p:nvPr/>
          </p:nvSpPr>
          <p:spPr>
            <a:xfrm>
              <a:off x="2411" y="1675496"/>
              <a:ext cx="2937420" cy="1174968"/>
            </a:xfrm>
            <a:prstGeom prst="chevron">
              <a:avLst/>
            </a:prstGeom>
          </p:spPr>
          <p:style>
            <a:lnRef idx="1">
              <a:schemeClr val="accent1"/>
            </a:lnRef>
            <a:fillRef idx="3">
              <a:schemeClr val="accent1"/>
            </a:fillRef>
            <a:effectRef idx="2">
              <a:schemeClr val="accent1"/>
            </a:effectRef>
            <a:fontRef idx="minor">
              <a:schemeClr val="lt1"/>
            </a:fontRef>
          </p:style>
        </p:sp>
        <p:sp>
          <p:nvSpPr>
            <p:cNvPr id="12" name="Chevron 4"/>
            <p:cNvSpPr/>
            <p:nvPr/>
          </p:nvSpPr>
          <p:spPr>
            <a:xfrm>
              <a:off x="589895" y="1675496"/>
              <a:ext cx="1762452" cy="117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2000" kern="1200" dirty="0" smtClean="0">
                  <a:effectLst>
                    <a:outerShdw blurRad="50800" dist="38100" dir="2700000" algn="tl" rotWithShape="0">
                      <a:prstClr val="black">
                        <a:alpha val="40000"/>
                      </a:prstClr>
                    </a:outerShdw>
                  </a:effectLst>
                </a:rPr>
                <a:t>VS2005</a:t>
              </a:r>
            </a:p>
          </p:txBody>
        </p:sp>
      </p:grpSp>
      <p:grpSp>
        <p:nvGrpSpPr>
          <p:cNvPr id="4" name="Group 13"/>
          <p:cNvGrpSpPr/>
          <p:nvPr/>
        </p:nvGrpSpPr>
        <p:grpSpPr>
          <a:xfrm>
            <a:off x="2540000" y="1371600"/>
            <a:ext cx="4394200" cy="990600"/>
            <a:chOff x="2411" y="1675496"/>
            <a:chExt cx="2937420" cy="1174968"/>
          </a:xfrm>
          <a:scene3d>
            <a:camera prst="orthographicFront"/>
            <a:lightRig rig="flat" dir="t"/>
          </a:scene3d>
        </p:grpSpPr>
        <p:sp>
          <p:nvSpPr>
            <p:cNvPr id="15" name="Chevron 14"/>
            <p:cNvSpPr/>
            <p:nvPr/>
          </p:nvSpPr>
          <p:spPr>
            <a:xfrm>
              <a:off x="2411" y="1675496"/>
              <a:ext cx="2937420" cy="1174968"/>
            </a:xfrm>
            <a:prstGeom prst="chevron">
              <a:avLst/>
            </a:prstGeom>
          </p:spPr>
          <p:style>
            <a:lnRef idx="1">
              <a:schemeClr val="accent1"/>
            </a:lnRef>
            <a:fillRef idx="3">
              <a:schemeClr val="accent1"/>
            </a:fillRef>
            <a:effectRef idx="2">
              <a:schemeClr val="accent1"/>
            </a:effectRef>
            <a:fontRef idx="minor">
              <a:schemeClr val="lt1"/>
            </a:fontRef>
          </p:style>
        </p:sp>
        <p:sp>
          <p:nvSpPr>
            <p:cNvPr id="16" name="Chevron 4"/>
            <p:cNvSpPr/>
            <p:nvPr/>
          </p:nvSpPr>
          <p:spPr>
            <a:xfrm>
              <a:off x="589895" y="1675496"/>
              <a:ext cx="1762452" cy="117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2000" kern="1200" dirty="0" smtClean="0">
                  <a:effectLst>
                    <a:outerShdw blurRad="50800" dist="38100" dir="2700000" algn="tl" rotWithShape="0">
                      <a:prstClr val="black">
                        <a:alpha val="40000"/>
                      </a:prstClr>
                    </a:outerShdw>
                  </a:effectLst>
                </a:rPr>
                <a:t>VS2008</a:t>
              </a:r>
            </a:p>
          </p:txBody>
        </p:sp>
      </p:grpSp>
      <p:grpSp>
        <p:nvGrpSpPr>
          <p:cNvPr id="5" name="Group 19"/>
          <p:cNvGrpSpPr/>
          <p:nvPr/>
        </p:nvGrpSpPr>
        <p:grpSpPr>
          <a:xfrm>
            <a:off x="6553200" y="1371600"/>
            <a:ext cx="2362200" cy="990600"/>
            <a:chOff x="2411" y="1675496"/>
            <a:chExt cx="2937420" cy="1174968"/>
          </a:xfrm>
          <a:scene3d>
            <a:camera prst="orthographicFront"/>
            <a:lightRig rig="flat" dir="t"/>
          </a:scene3d>
        </p:grpSpPr>
        <p:sp>
          <p:nvSpPr>
            <p:cNvPr id="21" name="Chevron 20"/>
            <p:cNvSpPr/>
            <p:nvPr/>
          </p:nvSpPr>
          <p:spPr>
            <a:xfrm>
              <a:off x="2411" y="1675496"/>
              <a:ext cx="2937420" cy="1174968"/>
            </a:xfrm>
            <a:prstGeom prst="chevron">
              <a:avLst/>
            </a:prstGeom>
          </p:spPr>
          <p:style>
            <a:lnRef idx="1">
              <a:schemeClr val="accent2"/>
            </a:lnRef>
            <a:fillRef idx="3">
              <a:schemeClr val="accent2"/>
            </a:fillRef>
            <a:effectRef idx="2">
              <a:schemeClr val="accent2"/>
            </a:effectRef>
            <a:fontRef idx="minor">
              <a:schemeClr val="lt1"/>
            </a:fontRef>
          </p:style>
        </p:sp>
        <p:sp>
          <p:nvSpPr>
            <p:cNvPr id="22" name="Chevron 4"/>
            <p:cNvSpPr/>
            <p:nvPr/>
          </p:nvSpPr>
          <p:spPr>
            <a:xfrm>
              <a:off x="760455" y="1675496"/>
              <a:ext cx="1421332" cy="117496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2000" kern="1200" dirty="0" smtClean="0">
                  <a:solidFill>
                    <a:schemeClr val="tx1"/>
                  </a:solidFill>
                  <a:effectLst>
                    <a:outerShdw blurRad="50800" dist="38100" dir="2700000" algn="tl" rotWithShape="0">
                      <a:prstClr val="black">
                        <a:alpha val="40000"/>
                      </a:prstClr>
                    </a:outerShdw>
                  </a:effectLst>
                </a:rPr>
                <a:t>VS2010</a:t>
              </a:r>
            </a:p>
          </p:txBody>
        </p:sp>
      </p:grpSp>
      <p:sp>
        <p:nvSpPr>
          <p:cNvPr id="36" name="Chevron 4"/>
          <p:cNvSpPr/>
          <p:nvPr/>
        </p:nvSpPr>
        <p:spPr>
          <a:xfrm>
            <a:off x="3169920" y="4495800"/>
            <a:ext cx="1280160" cy="457200"/>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endParaRPr lang="en-US" sz="2000" kern="1200" dirty="0" smtClean="0">
              <a:effectLst>
                <a:outerShdw blurRad="50800" dist="38100" dir="2700000" algn="tl" rotWithShape="0">
                  <a:prstClr val="black">
                    <a:alpha val="40000"/>
                  </a:prstClr>
                </a:outerShdw>
              </a:effectLst>
            </a:endParaRPr>
          </a:p>
        </p:txBody>
      </p:sp>
      <p:grpSp>
        <p:nvGrpSpPr>
          <p:cNvPr id="6" name="Group 48"/>
          <p:cNvGrpSpPr/>
          <p:nvPr/>
        </p:nvGrpSpPr>
        <p:grpSpPr>
          <a:xfrm>
            <a:off x="533400" y="2438400"/>
            <a:ext cx="1828800" cy="2514600"/>
            <a:chOff x="457200" y="2438400"/>
            <a:chExt cx="1828800" cy="2743200"/>
          </a:xfrm>
        </p:grpSpPr>
        <p:sp>
          <p:nvSpPr>
            <p:cNvPr id="38" name="Up Arrow Callout 37"/>
            <p:cNvSpPr/>
            <p:nvPr/>
          </p:nvSpPr>
          <p:spPr bwMode="auto">
            <a:xfrm>
              <a:off x="457200" y="2438400"/>
              <a:ext cx="1828800" cy="2743200"/>
            </a:xfrm>
            <a:prstGeom prst="upArrowCallout">
              <a:avLst>
                <a:gd name="adj1" fmla="val 35154"/>
                <a:gd name="adj2" fmla="val 27770"/>
                <a:gd name="adj3" fmla="val 19462"/>
                <a:gd name="adj4" fmla="val 794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37" name="TextBox 36"/>
            <p:cNvSpPr txBox="1"/>
            <p:nvPr/>
          </p:nvSpPr>
          <p:spPr>
            <a:xfrm>
              <a:off x="594944" y="3127128"/>
              <a:ext cx="1691056" cy="1292662"/>
            </a:xfrm>
            <a:prstGeom prst="rect">
              <a:avLst/>
            </a:prstGeom>
            <a:noFill/>
          </p:spPr>
          <p:txBody>
            <a:bodyPr wrap="square" lIns="0" tIns="0" rIns="0" bIns="0" rtlCol="0">
              <a:spAutoFit/>
            </a:bodyPr>
            <a:lstStyle/>
            <a:p>
              <a:pPr lvl="0">
                <a:lnSpc>
                  <a:spcPct val="150000"/>
                </a:lnSpc>
              </a:pPr>
              <a:r>
                <a:rPr lang="en-US" sz="1400" dirty="0" smtClean="0">
                  <a:effectLst>
                    <a:outerShdw blurRad="50800" dist="38100" dir="2700000" algn="tl" rotWithShape="0">
                      <a:prstClr val="black">
                        <a:alpha val="40000"/>
                      </a:prstClr>
                    </a:outerShdw>
                  </a:effectLst>
                </a:rPr>
                <a:t>F5 Deploy Debug</a:t>
              </a:r>
              <a:endParaRPr lang="en-US" sz="1400" b="1" dirty="0" smtClean="0">
                <a:effectLst>
                  <a:outerShdw blurRad="50800" dist="38100" dir="2700000" algn="tl" rotWithShape="0">
                    <a:prstClr val="black">
                      <a:alpha val="40000"/>
                    </a:prstClr>
                  </a:outerShdw>
                </a:effectLst>
              </a:endParaRPr>
            </a:p>
            <a:p>
              <a:pPr lvl="0">
                <a:lnSpc>
                  <a:spcPct val="150000"/>
                </a:lnSpc>
              </a:pPr>
              <a:r>
                <a:rPr lang="en-US" sz="1400" dirty="0" smtClean="0">
                  <a:effectLst>
                    <a:outerShdw blurRad="50800" dist="38100" dir="2700000" algn="tl" rotWithShape="0">
                      <a:prstClr val="black">
                        <a:alpha val="40000"/>
                      </a:prstClr>
                    </a:outerShdw>
                  </a:effectLst>
                </a:rPr>
                <a:t>WSP Packaging</a:t>
              </a:r>
            </a:p>
            <a:p>
              <a:pPr lvl="0">
                <a:lnSpc>
                  <a:spcPct val="150000"/>
                </a:lnSpc>
              </a:pPr>
              <a:r>
                <a:rPr lang="en-US" sz="1400" dirty="0" err="1" smtClean="0">
                  <a:effectLst>
                    <a:outerShdw blurRad="50800" dist="38100" dir="2700000" algn="tl" rotWithShape="0">
                      <a:prstClr val="black">
                        <a:alpha val="40000"/>
                      </a:prstClr>
                    </a:outerShdw>
                  </a:effectLst>
                </a:rPr>
                <a:t>SPSolGen</a:t>
              </a:r>
              <a:endParaRPr lang="en-US" sz="1400" dirty="0" smtClean="0">
                <a:effectLst>
                  <a:outerShdw blurRad="50800" dist="38100" dir="2700000" algn="tl" rotWithShape="0">
                    <a:prstClr val="black">
                      <a:alpha val="40000"/>
                    </a:prstClr>
                  </a:outerShdw>
                </a:effectLst>
              </a:endParaRPr>
            </a:p>
            <a:p>
              <a:pPr lvl="0">
                <a:lnSpc>
                  <a:spcPct val="150000"/>
                </a:lnSpc>
              </a:pPr>
              <a:r>
                <a:rPr lang="en-US" sz="1400" dirty="0" smtClean="0">
                  <a:effectLst>
                    <a:outerShdw blurRad="50800" dist="38100" dir="2700000" algn="tl" rotWithShape="0">
                      <a:prstClr val="black">
                        <a:alpha val="40000"/>
                      </a:prstClr>
                    </a:outerShdw>
                  </a:effectLst>
                </a:rPr>
                <a:t>WSP View</a:t>
              </a:r>
              <a:endParaRPr lang="en-US" sz="1400" dirty="0">
                <a:effectLst>
                  <a:outerShdw blurRad="50800" dist="38100" dir="2700000" algn="tl" rotWithShape="0">
                    <a:prstClr val="black">
                      <a:alpha val="40000"/>
                    </a:prstClr>
                  </a:outerShdw>
                </a:effectLst>
              </a:endParaRPr>
            </a:p>
          </p:txBody>
        </p:sp>
        <p:sp>
          <p:nvSpPr>
            <p:cNvPr id="39" name="TextBox 38"/>
            <p:cNvSpPr txBox="1"/>
            <p:nvPr/>
          </p:nvSpPr>
          <p:spPr>
            <a:xfrm>
              <a:off x="1227992" y="2532192"/>
              <a:ext cx="381000" cy="492443"/>
            </a:xfrm>
            <a:prstGeom prst="rect">
              <a:avLst/>
            </a:prstGeom>
            <a:noFill/>
          </p:spPr>
          <p:txBody>
            <a:bodyPr wrap="square" lIns="0" tIns="0" rIns="0" bIns="0" rtlCol="0">
              <a:spAutoFit/>
            </a:bodyPr>
            <a:lstStyle/>
            <a:p>
              <a:r>
                <a:rPr lang="en-NZ" sz="3200"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a:t>
              </a:r>
            </a:p>
          </p:txBody>
        </p:sp>
      </p:grpSp>
      <p:grpSp>
        <p:nvGrpSpPr>
          <p:cNvPr id="7" name="Group 49"/>
          <p:cNvGrpSpPr/>
          <p:nvPr/>
        </p:nvGrpSpPr>
        <p:grpSpPr>
          <a:xfrm>
            <a:off x="4580792" y="2444264"/>
            <a:ext cx="1828800" cy="2514600"/>
            <a:chOff x="457200" y="2438400"/>
            <a:chExt cx="1828800" cy="2743200"/>
          </a:xfrm>
        </p:grpSpPr>
        <p:sp>
          <p:nvSpPr>
            <p:cNvPr id="51" name="Up Arrow Callout 50"/>
            <p:cNvSpPr/>
            <p:nvPr/>
          </p:nvSpPr>
          <p:spPr bwMode="auto">
            <a:xfrm>
              <a:off x="457200" y="2438400"/>
              <a:ext cx="1828800" cy="2743200"/>
            </a:xfrm>
            <a:prstGeom prst="upArrowCallout">
              <a:avLst>
                <a:gd name="adj1" fmla="val 35154"/>
                <a:gd name="adj2" fmla="val 27770"/>
                <a:gd name="adj3" fmla="val 19462"/>
                <a:gd name="adj4" fmla="val 7940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52" name="TextBox 51"/>
            <p:cNvSpPr txBox="1"/>
            <p:nvPr/>
          </p:nvSpPr>
          <p:spPr>
            <a:xfrm>
              <a:off x="559776" y="3126157"/>
              <a:ext cx="1691056" cy="1615827"/>
            </a:xfrm>
            <a:prstGeom prst="rect">
              <a:avLst/>
            </a:prstGeom>
            <a:noFill/>
          </p:spPr>
          <p:txBody>
            <a:bodyPr wrap="square" lIns="0" tIns="0" rIns="0" bIns="0" rtlCol="0">
              <a:spAutoFit/>
            </a:bodyPr>
            <a:lstStyle/>
            <a:p>
              <a:pPr lvl="0">
                <a:lnSpc>
                  <a:spcPct val="150000"/>
                </a:lnSpc>
              </a:pPr>
              <a:r>
                <a:rPr lang="en-US" sz="1400" dirty="0" smtClean="0">
                  <a:effectLst>
                    <a:outerShdw blurRad="50800" dist="38100" dir="2700000" algn="tl" rotWithShape="0">
                      <a:prstClr val="black">
                        <a:alpha val="40000"/>
                      </a:prstClr>
                    </a:outerShdw>
                  </a:effectLst>
                </a:rPr>
                <a:t>64 bit support</a:t>
              </a:r>
              <a:endParaRPr lang="en-US" sz="1400" b="1" dirty="0" smtClean="0">
                <a:effectLst>
                  <a:outerShdw blurRad="50800" dist="38100" dir="2700000" algn="tl" rotWithShape="0">
                    <a:prstClr val="black">
                      <a:alpha val="40000"/>
                    </a:prstClr>
                  </a:outerShdw>
                </a:effectLst>
              </a:endParaRPr>
            </a:p>
            <a:p>
              <a:pPr lvl="0">
                <a:lnSpc>
                  <a:spcPct val="150000"/>
                </a:lnSpc>
              </a:pPr>
              <a:r>
                <a:rPr lang="en-US" sz="1400" dirty="0" smtClean="0">
                  <a:effectLst>
                    <a:outerShdw blurRad="50800" dist="38100" dir="2700000" algn="tl" rotWithShape="0">
                      <a:prstClr val="black">
                        <a:alpha val="40000"/>
                      </a:prstClr>
                    </a:outerShdw>
                  </a:effectLst>
                </a:rPr>
                <a:t>WSP View Improved</a:t>
              </a:r>
            </a:p>
            <a:p>
              <a:pPr lvl="0">
                <a:lnSpc>
                  <a:spcPct val="150000"/>
                </a:lnSpc>
              </a:pPr>
              <a:r>
                <a:rPr lang="en-US" sz="1400" dirty="0" smtClean="0">
                  <a:effectLst>
                    <a:outerShdw blurRad="50800" dist="38100" dir="2700000" algn="tl" rotWithShape="0">
                      <a:prstClr val="black">
                        <a:alpha val="40000"/>
                      </a:prstClr>
                    </a:outerShdw>
                  </a:effectLst>
                </a:rPr>
                <a:t>Separate Package Command</a:t>
              </a:r>
            </a:p>
            <a:p>
              <a:pPr lvl="0">
                <a:lnSpc>
                  <a:spcPct val="150000"/>
                </a:lnSpc>
              </a:pPr>
              <a:r>
                <a:rPr lang="en-US" sz="1400" dirty="0" smtClean="0">
                  <a:effectLst>
                    <a:outerShdw blurRad="50800" dist="38100" dir="2700000" algn="tl" rotWithShape="0">
                      <a:prstClr val="black">
                        <a:alpha val="40000"/>
                      </a:prstClr>
                    </a:outerShdw>
                  </a:effectLst>
                </a:rPr>
                <a:t>Command Line Build</a:t>
              </a:r>
              <a:endParaRPr lang="en-US" sz="1400" dirty="0">
                <a:effectLst>
                  <a:outerShdw blurRad="50800" dist="38100" dir="2700000" algn="tl" rotWithShape="0">
                    <a:prstClr val="black">
                      <a:alpha val="40000"/>
                    </a:prstClr>
                  </a:outerShdw>
                </a:effectLst>
              </a:endParaRPr>
            </a:p>
          </p:txBody>
        </p:sp>
        <p:sp>
          <p:nvSpPr>
            <p:cNvPr id="53" name="TextBox 52"/>
            <p:cNvSpPr txBox="1"/>
            <p:nvPr/>
          </p:nvSpPr>
          <p:spPr>
            <a:xfrm>
              <a:off x="1227992" y="2532192"/>
              <a:ext cx="381000" cy="492443"/>
            </a:xfrm>
            <a:prstGeom prst="rect">
              <a:avLst/>
            </a:prstGeom>
            <a:noFill/>
          </p:spPr>
          <p:txBody>
            <a:bodyPr wrap="square" lIns="0" tIns="0" rIns="0" bIns="0" rtlCol="0">
              <a:spAutoFit/>
            </a:bodyPr>
            <a:lstStyle/>
            <a:p>
              <a:r>
                <a:rPr lang="en-NZ" sz="3200"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a:t>
              </a:r>
            </a:p>
          </p:txBody>
        </p:sp>
      </p:grpSp>
      <p:sp>
        <p:nvSpPr>
          <p:cNvPr id="56" name="TextBox 55"/>
          <p:cNvSpPr txBox="1"/>
          <p:nvPr/>
        </p:nvSpPr>
        <p:spPr>
          <a:xfrm>
            <a:off x="2702168" y="3138856"/>
            <a:ext cx="1691056" cy="969496"/>
          </a:xfrm>
          <a:prstGeom prst="rect">
            <a:avLst/>
          </a:prstGeom>
          <a:noFill/>
        </p:spPr>
        <p:txBody>
          <a:bodyPr wrap="square" lIns="0" tIns="0" rIns="0" bIns="0" rtlCol="0">
            <a:spAutoFit/>
          </a:bodyPr>
          <a:lstStyle/>
          <a:p>
            <a:pPr lvl="0">
              <a:lnSpc>
                <a:spcPct val="150000"/>
              </a:lnSpc>
            </a:pPr>
            <a:r>
              <a:rPr lang="en-US" sz="1400" dirty="0" smtClean="0">
                <a:effectLst>
                  <a:outerShdw blurRad="50800" dist="38100" dir="2700000" algn="tl" rotWithShape="0">
                    <a:prstClr val="black">
                      <a:alpha val="40000"/>
                    </a:prstClr>
                  </a:outerShdw>
                </a:effectLst>
              </a:rPr>
              <a:t>Sequential Workflow</a:t>
            </a:r>
          </a:p>
          <a:p>
            <a:pPr lvl="0">
              <a:lnSpc>
                <a:spcPct val="150000"/>
              </a:lnSpc>
            </a:pPr>
            <a:r>
              <a:rPr lang="en-US" sz="1400" dirty="0" smtClean="0">
                <a:effectLst>
                  <a:outerShdw blurRad="50800" dist="38100" dir="2700000" algn="tl" rotWithShape="0">
                    <a:prstClr val="black">
                      <a:alpha val="40000"/>
                    </a:prstClr>
                  </a:outerShdw>
                </a:effectLst>
              </a:rPr>
              <a:t>State Machine Workflow</a:t>
            </a:r>
            <a:endParaRPr lang="en-US" sz="1400" dirty="0">
              <a:effectLst>
                <a:outerShdw blurRad="50800" dist="38100" dir="2700000" algn="tl" rotWithShape="0">
                  <a:prstClr val="black">
                    <a:alpha val="40000"/>
                  </a:prstClr>
                </a:outerShdw>
              </a:effectLst>
            </a:endParaRPr>
          </a:p>
        </p:txBody>
      </p:sp>
      <p:grpSp>
        <p:nvGrpSpPr>
          <p:cNvPr id="8" name="Group 22"/>
          <p:cNvGrpSpPr/>
          <p:nvPr/>
        </p:nvGrpSpPr>
        <p:grpSpPr>
          <a:xfrm>
            <a:off x="515816" y="4953000"/>
            <a:ext cx="2124808" cy="533400"/>
            <a:chOff x="2411" y="1675496"/>
            <a:chExt cx="2937420" cy="1174968"/>
          </a:xfrm>
          <a:scene3d>
            <a:camera prst="orthographicFront"/>
            <a:lightRig rig="flat" dir="t"/>
          </a:scene3d>
        </p:grpSpPr>
        <p:sp>
          <p:nvSpPr>
            <p:cNvPr id="24" name="Chevron 23"/>
            <p:cNvSpPr/>
            <p:nvPr/>
          </p:nvSpPr>
          <p:spPr>
            <a:xfrm>
              <a:off x="2411" y="1675496"/>
              <a:ext cx="2937420" cy="1174968"/>
            </a:xfrm>
            <a:prstGeom prst="chevron">
              <a:avLst/>
            </a:prstGeom>
          </p:spPr>
          <p:style>
            <a:lnRef idx="1">
              <a:schemeClr val="accent1"/>
            </a:lnRef>
            <a:fillRef idx="2">
              <a:schemeClr val="accent1"/>
            </a:fillRef>
            <a:effectRef idx="1">
              <a:schemeClr val="accent1"/>
            </a:effectRef>
            <a:fontRef idx="minor">
              <a:schemeClr val="dk1"/>
            </a:fontRef>
          </p:style>
        </p:sp>
        <p:sp>
          <p:nvSpPr>
            <p:cNvPr id="25" name="Chevron 4"/>
            <p:cNvSpPr/>
            <p:nvPr/>
          </p:nvSpPr>
          <p:spPr>
            <a:xfrm>
              <a:off x="589895" y="1675496"/>
              <a:ext cx="1762452" cy="117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2000" dirty="0" err="1" smtClean="0">
                  <a:solidFill>
                    <a:schemeClr val="bg2"/>
                  </a:solidFill>
                </a:rPr>
                <a:t>VSeWSS</a:t>
              </a:r>
              <a:endParaRPr lang="en-US" sz="2000" kern="1200" dirty="0" smtClean="0">
                <a:solidFill>
                  <a:schemeClr val="bg2"/>
                </a:solidFill>
              </a:endParaRPr>
            </a:p>
          </p:txBody>
        </p:sp>
      </p:grpSp>
      <p:sp>
        <p:nvSpPr>
          <p:cNvPr id="59" name="Chevron 58"/>
          <p:cNvSpPr/>
          <p:nvPr/>
        </p:nvSpPr>
        <p:spPr>
          <a:xfrm>
            <a:off x="2513132" y="4953000"/>
            <a:ext cx="2157048" cy="533400"/>
          </a:xfrm>
          <a:prstGeom prst="chevron">
            <a:avLst/>
          </a:prstGeom>
          <a:scene3d>
            <a:camera prst="orthographicFront"/>
            <a:lightRig rig="flat" dir="t"/>
          </a:scene3d>
        </p:spPr>
        <p:style>
          <a:lnRef idx="1">
            <a:schemeClr val="accent1"/>
          </a:lnRef>
          <a:fillRef idx="2">
            <a:schemeClr val="accent1"/>
          </a:fillRef>
          <a:effectRef idx="1">
            <a:schemeClr val="accent1"/>
          </a:effectRef>
          <a:fontRef idx="minor">
            <a:schemeClr val="dk1"/>
          </a:fontRef>
        </p:style>
      </p:sp>
      <p:sp>
        <p:nvSpPr>
          <p:cNvPr id="61" name="Bent-Up Arrow 60"/>
          <p:cNvSpPr/>
          <p:nvPr/>
        </p:nvSpPr>
        <p:spPr bwMode="auto">
          <a:xfrm>
            <a:off x="6400800" y="2438400"/>
            <a:ext cx="2133600" cy="3048000"/>
          </a:xfrm>
          <a:prstGeom prst="bentUpArrow">
            <a:avLst>
              <a:gd name="adj1" fmla="val 25091"/>
              <a:gd name="adj2" fmla="val 26209"/>
              <a:gd name="adj3" fmla="val 19680"/>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grpSp>
        <p:nvGrpSpPr>
          <p:cNvPr id="9" name="Group 25"/>
          <p:cNvGrpSpPr/>
          <p:nvPr/>
        </p:nvGrpSpPr>
        <p:grpSpPr>
          <a:xfrm>
            <a:off x="4542688" y="4953000"/>
            <a:ext cx="2145328" cy="533400"/>
            <a:chOff x="2411" y="1675496"/>
            <a:chExt cx="2937420" cy="1174968"/>
          </a:xfrm>
          <a:scene3d>
            <a:camera prst="orthographicFront"/>
            <a:lightRig rig="flat" dir="t"/>
          </a:scene3d>
        </p:grpSpPr>
        <p:sp>
          <p:nvSpPr>
            <p:cNvPr id="27" name="Chevron 26"/>
            <p:cNvSpPr/>
            <p:nvPr/>
          </p:nvSpPr>
          <p:spPr>
            <a:xfrm>
              <a:off x="2411" y="1675496"/>
              <a:ext cx="2937420" cy="1174968"/>
            </a:xfrm>
            <a:prstGeom prst="chevron">
              <a:avLst/>
            </a:prstGeom>
          </p:spPr>
          <p:style>
            <a:lnRef idx="1">
              <a:schemeClr val="accent1"/>
            </a:lnRef>
            <a:fillRef idx="2">
              <a:schemeClr val="accent1"/>
            </a:fillRef>
            <a:effectRef idx="1">
              <a:schemeClr val="accent1"/>
            </a:effectRef>
            <a:fontRef idx="minor">
              <a:schemeClr val="dk1"/>
            </a:fontRef>
          </p:style>
        </p:sp>
        <p:sp>
          <p:nvSpPr>
            <p:cNvPr id="28" name="Chevron 4"/>
            <p:cNvSpPr/>
            <p:nvPr/>
          </p:nvSpPr>
          <p:spPr>
            <a:xfrm>
              <a:off x="325067" y="1675496"/>
              <a:ext cx="2204695" cy="117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2000" dirty="0" err="1" smtClean="0">
                  <a:solidFill>
                    <a:schemeClr val="bg2"/>
                  </a:solidFill>
                </a:rPr>
                <a:t>VSeWSS</a:t>
              </a:r>
              <a:r>
                <a:rPr lang="en-US" sz="2000" dirty="0" smtClean="0">
                  <a:solidFill>
                    <a:schemeClr val="bg2"/>
                  </a:solidFill>
                </a:rPr>
                <a:t> 1.3</a:t>
              </a:r>
              <a:endParaRPr lang="en-US" sz="2000" kern="1200" dirty="0" smtClean="0">
                <a:solidFill>
                  <a:schemeClr val="bg2"/>
                </a:solidFill>
              </a:endParaRPr>
            </a:p>
          </p:txBody>
        </p:sp>
      </p:grpSp>
      <p:pic>
        <p:nvPicPr>
          <p:cNvPr id="2050" name="Picture 2" descr="C:\Documents and Settings\michelleo\Desktop\sp_logo.png"/>
          <p:cNvPicPr>
            <a:picLocks noChangeAspect="1" noChangeArrowheads="1"/>
          </p:cNvPicPr>
          <p:nvPr/>
        </p:nvPicPr>
        <p:blipFill>
          <a:blip r:embed="rId3"/>
          <a:srcRect/>
          <a:stretch>
            <a:fillRect/>
          </a:stretch>
        </p:blipFill>
        <p:spPr bwMode="auto">
          <a:xfrm>
            <a:off x="6588368" y="5715000"/>
            <a:ext cx="2286001" cy="457200"/>
          </a:xfrm>
          <a:prstGeom prst="rect">
            <a:avLst/>
          </a:prstGeom>
          <a:solidFill>
            <a:schemeClr val="tx1"/>
          </a:solidFill>
        </p:spPr>
      </p:pic>
      <p:grpSp>
        <p:nvGrpSpPr>
          <p:cNvPr id="10" name="Group 86"/>
          <p:cNvGrpSpPr/>
          <p:nvPr/>
        </p:nvGrpSpPr>
        <p:grpSpPr>
          <a:xfrm>
            <a:off x="6553200" y="2971800"/>
            <a:ext cx="2362200" cy="1905000"/>
            <a:chOff x="6553200" y="2971800"/>
            <a:chExt cx="2362200" cy="1524000"/>
          </a:xfrm>
        </p:grpSpPr>
        <p:sp>
          <p:nvSpPr>
            <p:cNvPr id="76" name="Rectangle 75"/>
            <p:cNvSpPr/>
            <p:nvPr/>
          </p:nvSpPr>
          <p:spPr bwMode="auto">
            <a:xfrm>
              <a:off x="6553200" y="2971800"/>
              <a:ext cx="2362200" cy="1524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74" name="TextBox 73"/>
            <p:cNvSpPr txBox="1"/>
            <p:nvPr/>
          </p:nvSpPr>
          <p:spPr>
            <a:xfrm>
              <a:off x="6682152" y="3056792"/>
              <a:ext cx="2209800" cy="1292662"/>
            </a:xfrm>
            <a:prstGeom prst="rect">
              <a:avLst/>
            </a:prstGeom>
            <a:noFill/>
          </p:spPr>
          <p:txBody>
            <a:bodyPr wrap="square" lIns="0" tIns="0" rIns="0" bIns="0" rtlCol="0">
              <a:spAutoFit/>
            </a:bodyPr>
            <a:lstStyle/>
            <a:p>
              <a:pPr lvl="0">
                <a:lnSpc>
                  <a:spcPct val="150000"/>
                </a:lnSpc>
              </a:pPr>
              <a:r>
                <a:rPr lang="en-US" sz="1400" dirty="0" smtClean="0">
                  <a:effectLst>
                    <a:outerShdw blurRad="50800" dist="38100" dir="2700000" algn="tl" rotWithShape="0">
                      <a:prstClr val="black">
                        <a:alpha val="40000"/>
                      </a:prstClr>
                    </a:outerShdw>
                  </a:effectLst>
                </a:rPr>
                <a:t>Multiple Visual Designers</a:t>
              </a:r>
            </a:p>
            <a:p>
              <a:pPr lvl="0">
                <a:lnSpc>
                  <a:spcPct val="150000"/>
                </a:lnSpc>
              </a:pPr>
              <a:r>
                <a:rPr lang="en-US" sz="1400" dirty="0" smtClean="0">
                  <a:effectLst>
                    <a:outerShdw blurRad="50800" dist="38100" dir="2700000" algn="tl" rotWithShape="0">
                      <a:prstClr val="black">
                        <a:alpha val="40000"/>
                      </a:prstClr>
                    </a:outerShdw>
                  </a:effectLst>
                </a:rPr>
                <a:t>Packaging and Deployment</a:t>
              </a:r>
            </a:p>
            <a:p>
              <a:pPr lvl="0">
                <a:lnSpc>
                  <a:spcPct val="150000"/>
                </a:lnSpc>
              </a:pPr>
              <a:r>
                <a:rPr lang="en-US" sz="1400" dirty="0" smtClean="0">
                  <a:effectLst>
                    <a:outerShdw blurRad="50800" dist="38100" dir="2700000" algn="tl" rotWithShape="0">
                      <a:prstClr val="black">
                        <a:alpha val="40000"/>
                      </a:prstClr>
                    </a:outerShdw>
                  </a:effectLst>
                </a:rPr>
                <a:t>Project &amp; Item Templates</a:t>
              </a:r>
            </a:p>
            <a:p>
              <a:pPr lvl="0">
                <a:lnSpc>
                  <a:spcPct val="150000"/>
                </a:lnSpc>
              </a:pPr>
              <a:r>
                <a:rPr lang="en-US" sz="1400" dirty="0" smtClean="0">
                  <a:effectLst>
                    <a:outerShdw blurRad="50800" dist="38100" dir="2700000" algn="tl" rotWithShape="0">
                      <a:prstClr val="black">
                        <a:alpha val="40000"/>
                      </a:prstClr>
                    </a:outerShdw>
                  </a:effectLst>
                </a:rPr>
                <a:t>TFS integration</a:t>
              </a:r>
            </a:p>
            <a:p>
              <a:pPr lvl="0">
                <a:lnSpc>
                  <a:spcPct val="150000"/>
                </a:lnSpc>
              </a:pPr>
              <a:r>
                <a:rPr lang="en-US" sz="1400" dirty="0" smtClean="0">
                  <a:effectLst>
                    <a:outerShdw blurRad="50800" dist="38100" dir="2700000" algn="tl" rotWithShape="0">
                      <a:prstClr val="black">
                        <a:alpha val="40000"/>
                      </a:prstClr>
                    </a:outerShdw>
                  </a:effectLst>
                </a:rPr>
                <a:t>Extensible Projects &amp; Tools</a:t>
              </a:r>
            </a:p>
          </p:txBody>
        </p:sp>
      </p:grpSp>
      <p:grpSp>
        <p:nvGrpSpPr>
          <p:cNvPr id="13" name="Group 63"/>
          <p:cNvGrpSpPr/>
          <p:nvPr/>
        </p:nvGrpSpPr>
        <p:grpSpPr>
          <a:xfrm>
            <a:off x="6753112" y="5081953"/>
            <a:ext cx="1499937" cy="304799"/>
            <a:chOff x="6757286" y="4343406"/>
            <a:chExt cx="1295400" cy="443574"/>
          </a:xfrm>
        </p:grpSpPr>
        <p:sp>
          <p:nvSpPr>
            <p:cNvPr id="62" name="Rounded Rectangle 61"/>
            <p:cNvSpPr/>
            <p:nvPr/>
          </p:nvSpPr>
          <p:spPr bwMode="auto">
            <a:xfrm>
              <a:off x="6857993" y="4343406"/>
              <a:ext cx="1116226" cy="44357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63" name="TextBox 62"/>
            <p:cNvSpPr txBox="1"/>
            <p:nvPr/>
          </p:nvSpPr>
          <p:spPr>
            <a:xfrm>
              <a:off x="6757286" y="4394585"/>
              <a:ext cx="1295400" cy="313536"/>
            </a:xfrm>
            <a:prstGeom prst="rect">
              <a:avLst/>
            </a:prstGeom>
            <a:noFill/>
          </p:spPr>
          <p:txBody>
            <a:bodyPr wrap="square" lIns="0" tIns="0" rIns="0" bIns="0" rtlCol="0">
              <a:spAutoFit/>
            </a:bodyPr>
            <a:lstStyle/>
            <a:p>
              <a:pPr algn="ctr"/>
              <a:r>
                <a:rPr lang="en-NZ" sz="1400"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Upgrade Tool</a:t>
              </a:r>
            </a:p>
          </p:txBody>
        </p:sp>
      </p:grpSp>
      <p:sp>
        <p:nvSpPr>
          <p:cNvPr id="77" name="TextBox 76"/>
          <p:cNvSpPr txBox="1"/>
          <p:nvPr/>
        </p:nvSpPr>
        <p:spPr>
          <a:xfrm>
            <a:off x="1143000" y="6248400"/>
            <a:ext cx="627095" cy="338554"/>
          </a:xfrm>
          <a:prstGeom prst="rect">
            <a:avLst/>
          </a:prstGeom>
          <a:noFill/>
        </p:spPr>
        <p:txBody>
          <a:bodyPr wrap="none" rtlCol="0">
            <a:spAutoFit/>
          </a:bodyPr>
          <a:lstStyle/>
          <a:p>
            <a:r>
              <a:rPr lang="en-US" sz="16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rPr>
              <a:t>2007</a:t>
            </a:r>
            <a:endParaRPr lang="en-US" sz="1600" dirty="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endParaRPr>
          </a:p>
        </p:txBody>
      </p:sp>
      <p:sp>
        <p:nvSpPr>
          <p:cNvPr id="78" name="TextBox 77"/>
          <p:cNvSpPr txBox="1"/>
          <p:nvPr/>
        </p:nvSpPr>
        <p:spPr>
          <a:xfrm>
            <a:off x="3182905" y="6248400"/>
            <a:ext cx="627095" cy="338554"/>
          </a:xfrm>
          <a:prstGeom prst="rect">
            <a:avLst/>
          </a:prstGeom>
          <a:noFill/>
        </p:spPr>
        <p:txBody>
          <a:bodyPr wrap="none" rtlCol="0">
            <a:spAutoFit/>
          </a:bodyPr>
          <a:lstStyle/>
          <a:p>
            <a:r>
              <a:rPr lang="en-US" sz="16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rPr>
              <a:t>2008</a:t>
            </a:r>
            <a:endParaRPr lang="en-US" sz="1600" dirty="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endParaRPr>
          </a:p>
        </p:txBody>
      </p:sp>
      <p:sp>
        <p:nvSpPr>
          <p:cNvPr id="79" name="TextBox 78"/>
          <p:cNvSpPr txBox="1"/>
          <p:nvPr/>
        </p:nvSpPr>
        <p:spPr>
          <a:xfrm>
            <a:off x="5164105" y="6248400"/>
            <a:ext cx="627095" cy="338554"/>
          </a:xfrm>
          <a:prstGeom prst="rect">
            <a:avLst/>
          </a:prstGeom>
          <a:noFill/>
        </p:spPr>
        <p:txBody>
          <a:bodyPr wrap="none" rtlCol="0">
            <a:spAutoFit/>
          </a:bodyPr>
          <a:lstStyle/>
          <a:p>
            <a:r>
              <a:rPr lang="en-US" sz="16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rPr>
              <a:t>2009</a:t>
            </a:r>
            <a:endParaRPr lang="en-US" sz="1600" dirty="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endParaRPr>
          </a:p>
        </p:txBody>
      </p:sp>
      <p:sp>
        <p:nvSpPr>
          <p:cNvPr id="80" name="TextBox 79"/>
          <p:cNvSpPr txBox="1"/>
          <p:nvPr/>
        </p:nvSpPr>
        <p:spPr>
          <a:xfrm>
            <a:off x="7467600" y="6248400"/>
            <a:ext cx="627095" cy="338554"/>
          </a:xfrm>
          <a:prstGeom prst="rect">
            <a:avLst/>
          </a:prstGeom>
          <a:noFill/>
        </p:spPr>
        <p:txBody>
          <a:bodyPr wrap="none" rtlCol="0">
            <a:spAutoFit/>
          </a:bodyPr>
          <a:lstStyle/>
          <a:p>
            <a:r>
              <a:rPr lang="en-US" sz="1600" dirty="0" smtClean="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rPr>
              <a:t>2010</a:t>
            </a:r>
            <a:endParaRPr lang="en-US" sz="1600" dirty="0">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ea typeface="+mj-ea"/>
              <a:cs typeface="+mj-cs"/>
            </a:endParaRPr>
          </a:p>
        </p:txBody>
      </p:sp>
      <p:pic>
        <p:nvPicPr>
          <p:cNvPr id="82" name="Picture 107" descr="SharePoint Server 2007 logo black h">
            <a:hlinkClick r:id="rId4" action="ppaction://hlinksldjump"/>
          </p:cNvPr>
          <p:cNvPicPr>
            <a:picLocks noChangeAspect="1" noChangeArrowheads="1"/>
          </p:cNvPicPr>
          <p:nvPr/>
        </p:nvPicPr>
        <p:blipFill>
          <a:blip r:embed="rId5"/>
          <a:srcRect/>
          <a:stretch>
            <a:fillRect/>
          </a:stretch>
        </p:blipFill>
        <p:spPr bwMode="auto">
          <a:xfrm>
            <a:off x="1668105" y="5732584"/>
            <a:ext cx="3818295" cy="450373"/>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69201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90"/>
            <a:ext cx="8382000" cy="1163395"/>
          </a:xfrm>
        </p:spPr>
        <p:txBody>
          <a:bodyPr/>
          <a:lstStyle/>
          <a:p>
            <a:r>
              <a:rPr lang="en-US" dirty="0" smtClean="0">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rPr>
              <a:t>REST APIs</a:t>
            </a:r>
            <a:r>
              <a:rPr lang="en-US" dirty="0" smtClean="0"/>
              <a:t/>
            </a:r>
            <a:br>
              <a:rPr lang="en-US" dirty="0" smtClean="0"/>
            </a:br>
            <a:r>
              <a:rPr sz="3600" smtClean="0">
                <a:solidFill>
                  <a:schemeClr val="tx2"/>
                </a:solidFill>
              </a:rPr>
              <a:t>REST-style ListData.svc Web Service </a:t>
            </a:r>
            <a:endParaRPr lang="en-US" dirty="0">
              <a:solidFill>
                <a:schemeClr val="tx2"/>
              </a:solidFill>
            </a:endParaRPr>
          </a:p>
        </p:txBody>
      </p:sp>
      <p:sp>
        <p:nvSpPr>
          <p:cNvPr id="3" name="Text Placeholder 2"/>
          <p:cNvSpPr>
            <a:spLocks noGrp="1"/>
          </p:cNvSpPr>
          <p:nvPr>
            <p:ph type="body" sz="quarter" idx="10"/>
          </p:nvPr>
        </p:nvSpPr>
        <p:spPr>
          <a:xfrm>
            <a:off x="381000" y="1800072"/>
            <a:ext cx="8382000" cy="4462760"/>
          </a:xfrm>
        </p:spPr>
        <p:txBody>
          <a:bodyPr/>
          <a:lstStyle/>
          <a:p>
            <a:r>
              <a:rPr lang="en-US" dirty="0" smtClean="0"/>
              <a:t>Work with data via</a:t>
            </a:r>
            <a:br>
              <a:rPr lang="en-US" dirty="0" smtClean="0"/>
            </a:br>
            <a:r>
              <a:rPr lang="en-US" dirty="0" smtClean="0"/>
              <a:t>Representational State Transfer (REST)</a:t>
            </a:r>
          </a:p>
          <a:p>
            <a:pPr lvl="1"/>
            <a:r>
              <a:rPr lang="en-US" dirty="0" smtClean="0"/>
              <a:t>SharePoint list data</a:t>
            </a:r>
          </a:p>
          <a:p>
            <a:pPr lvl="1"/>
            <a:r>
              <a:rPr lang="en-US" dirty="0" smtClean="0"/>
              <a:t>Other data sources as well</a:t>
            </a:r>
          </a:p>
          <a:p>
            <a:pPr lvl="2"/>
            <a:r>
              <a:rPr lang="en-US" dirty="0" smtClean="0"/>
              <a:t>Excel spreadsheets</a:t>
            </a:r>
          </a:p>
          <a:p>
            <a:pPr lvl="2"/>
            <a:r>
              <a:rPr lang="en-US" dirty="0" smtClean="0"/>
              <a:t>Azure cloud store</a:t>
            </a:r>
          </a:p>
          <a:p>
            <a:r>
              <a:rPr lang="en-US" dirty="0" smtClean="0"/>
              <a:t>Powered by ADO.NET Data Services “Astoria”</a:t>
            </a:r>
          </a:p>
          <a:p>
            <a:pPr lvl="1"/>
            <a:r>
              <a:rPr lang="en-US" dirty="0" smtClean="0"/>
              <a:t>REST Protocols: Atom, </a:t>
            </a:r>
            <a:r>
              <a:rPr lang="en-US" dirty="0" err="1" smtClean="0"/>
              <a:t>AtomPub</a:t>
            </a:r>
            <a:r>
              <a:rPr lang="en-US" dirty="0" smtClean="0"/>
              <a:t>, and JSON</a:t>
            </a:r>
          </a:p>
          <a:p>
            <a:pPr lvl="1"/>
            <a:r>
              <a:rPr lang="en-US" dirty="0"/>
              <a:t>Integration and Standardization</a:t>
            </a:r>
          </a:p>
        </p:txBody>
      </p:sp>
    </p:spTree>
    <p:extLst>
      <p:ext uri="{BB962C8B-B14F-4D97-AF65-F5344CB8AC3E}">
        <p14:creationId xmlns:p14="http://schemas.microsoft.com/office/powerpoint/2010/main" val="63259516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t>REST APIs</a:t>
            </a:r>
            <a:endParaRPr sz="3200"/>
          </a:p>
        </p:txBody>
      </p:sp>
      <p:pic>
        <p:nvPicPr>
          <p:cNvPr id="5" name="Picture 4" descr="REST1.png"/>
          <p:cNvPicPr>
            <a:picLocks noChangeAspect="1"/>
          </p:cNvPicPr>
          <p:nvPr/>
        </p:nvPicPr>
        <p:blipFill>
          <a:blip r:embed="rId3"/>
          <a:srcRect b="17284"/>
          <a:stretch>
            <a:fillRect/>
          </a:stretch>
        </p:blipFill>
        <p:spPr>
          <a:xfrm>
            <a:off x="448684" y="1150284"/>
            <a:ext cx="8357849" cy="5184962"/>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
        <p:nvSpPr>
          <p:cNvPr id="7" name="Rounded Rectangular Callout 6"/>
          <p:cNvSpPr/>
          <p:nvPr/>
        </p:nvSpPr>
        <p:spPr bwMode="auto">
          <a:xfrm>
            <a:off x="152400" y="5029200"/>
            <a:ext cx="3810000" cy="1676400"/>
          </a:xfrm>
          <a:prstGeom prst="wedgeRoundRectCallout">
            <a:avLst>
              <a:gd name="adj1" fmla="val -1108"/>
              <a:gd name="adj2" fmla="val -82766"/>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Integration with growing set of Microsoft REST Technologies</a:t>
            </a:r>
          </a:p>
        </p:txBody>
      </p:sp>
      <p:sp>
        <p:nvSpPr>
          <p:cNvPr id="10" name="Rounded Rectangular Callout 9"/>
          <p:cNvSpPr/>
          <p:nvPr/>
        </p:nvSpPr>
        <p:spPr bwMode="auto">
          <a:xfrm>
            <a:off x="6248400" y="4800600"/>
            <a:ext cx="2667000" cy="1295400"/>
          </a:xfrm>
          <a:prstGeom prst="wedgeRoundRectCallout">
            <a:avLst>
              <a:gd name="adj1" fmla="val -34926"/>
              <a:gd name="adj2" fmla="val -82396"/>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SharePoint list data and Excel spreadsheets</a:t>
            </a:r>
          </a:p>
        </p:txBody>
      </p:sp>
      <p:sp>
        <p:nvSpPr>
          <p:cNvPr id="11" name="Rounded Rectangular Callout 10"/>
          <p:cNvSpPr/>
          <p:nvPr/>
        </p:nvSpPr>
        <p:spPr bwMode="auto">
          <a:xfrm>
            <a:off x="4648200" y="609600"/>
            <a:ext cx="3733800" cy="1371600"/>
          </a:xfrm>
          <a:prstGeom prst="wedgeRoundRectCallout">
            <a:avLst>
              <a:gd name="adj1" fmla="val -32698"/>
              <a:gd name="adj2" fmla="val 83968"/>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ADO.NET Data Services REST Protocols Atom, JSON feeds</a:t>
            </a:r>
          </a:p>
        </p:txBody>
      </p:sp>
    </p:spTree>
    <p:extLst>
      <p:ext uri="{BB962C8B-B14F-4D97-AF65-F5344CB8AC3E}">
        <p14:creationId xmlns:p14="http://schemas.microsoft.com/office/powerpoint/2010/main" val="42486838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7622" y="1905000"/>
            <a:ext cx="8125752" cy="3176254"/>
          </a:xfrm>
        </p:spPr>
        <p:txBody>
          <a:bodyPr/>
          <a:lstStyle/>
          <a:p>
            <a:r>
              <a:rPr lang="en-US" sz="2400" dirty="0" smtClean="0"/>
              <a:t>Syntax:</a:t>
            </a:r>
          </a:p>
          <a:p>
            <a:r>
              <a:rPr lang="en-US" sz="2400" dirty="0" smtClean="0"/>
              <a:t>/_</a:t>
            </a:r>
            <a:r>
              <a:rPr lang="en-US" sz="2400" dirty="0" err="1"/>
              <a:t>vti_bin</a:t>
            </a:r>
            <a:r>
              <a:rPr lang="en-US" sz="2400" dirty="0"/>
              <a:t>/ListData.svc</a:t>
            </a:r>
            <a:r>
              <a:rPr lang="en-US" sz="2400" dirty="0" smtClean="0"/>
              <a:t>/{</a:t>
            </a:r>
            <a:r>
              <a:rPr lang="en-US" sz="2400" dirty="0"/>
              <a:t>Entity}[({identifier</a:t>
            </a:r>
            <a:r>
              <a:rPr lang="en-US" sz="2400" dirty="0" smtClean="0"/>
              <a:t>})]/[{</a:t>
            </a:r>
            <a:r>
              <a:rPr lang="en-US" sz="2400" dirty="0"/>
              <a:t>Property</a:t>
            </a:r>
            <a:r>
              <a:rPr lang="en-US" sz="2400" dirty="0" smtClean="0"/>
              <a:t>}]</a:t>
            </a:r>
            <a:endParaRPr lang="en-US" sz="2400" dirty="0"/>
          </a:p>
          <a:p>
            <a:endParaRPr lang="en-US" sz="2400" dirty="0" smtClean="0"/>
          </a:p>
          <a:p>
            <a:endParaRPr lang="en-US" sz="2400" dirty="0"/>
          </a:p>
          <a:p>
            <a:r>
              <a:rPr lang="en-US" sz="2400" dirty="0" smtClean="0"/>
              <a:t>Example to get budget hours for Project #4:</a:t>
            </a:r>
            <a:endParaRPr lang="en-US" sz="2400" dirty="0"/>
          </a:p>
          <a:p>
            <a:r>
              <a:rPr lang="en-US" sz="2400" dirty="0" smtClean="0"/>
              <a:t>/_</a:t>
            </a:r>
            <a:r>
              <a:rPr lang="en-US" sz="2400" dirty="0" err="1" smtClean="0"/>
              <a:t>vit_bin</a:t>
            </a:r>
            <a:r>
              <a:rPr lang="en-US" sz="2400" dirty="0" smtClean="0"/>
              <a:t>/</a:t>
            </a:r>
            <a:r>
              <a:rPr lang="en-US" sz="2400" dirty="0" err="1" smtClean="0"/>
              <a:t>ListData.svc</a:t>
            </a:r>
            <a:r>
              <a:rPr lang="en-US" sz="2400" dirty="0" smtClean="0"/>
              <a:t>/Projects(4)/</a:t>
            </a:r>
            <a:r>
              <a:rPr lang="en-US" sz="2400" dirty="0" err="1" smtClean="0"/>
              <a:t>BudgetHours</a:t>
            </a:r>
            <a:endParaRPr lang="en-US" sz="2400" dirty="0" smtClean="0"/>
          </a:p>
          <a:p>
            <a:endParaRPr lang="en-US" sz="2400" dirty="0"/>
          </a:p>
          <a:p>
            <a:endParaRPr lang="en-US" sz="2400" dirty="0" smtClean="0"/>
          </a:p>
        </p:txBody>
      </p:sp>
      <p:sp>
        <p:nvSpPr>
          <p:cNvPr id="2" name="Title 1"/>
          <p:cNvSpPr>
            <a:spLocks noGrp="1"/>
          </p:cNvSpPr>
          <p:nvPr>
            <p:ph type="title"/>
          </p:nvPr>
        </p:nvSpPr>
        <p:spPr>
          <a:xfrm>
            <a:off x="381000" y="230188"/>
            <a:ext cx="8382000" cy="1163395"/>
          </a:xfrm>
        </p:spPr>
        <p:txBody>
          <a:bodyPr/>
          <a:lstStyle/>
          <a:p>
            <a:r>
              <a:rPr lang="en-US" dirty="0" smtClean="0">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rPr>
              <a:t>REST APIs</a:t>
            </a:r>
            <a:r>
              <a:rPr lang="en-US" dirty="0" smtClean="0"/>
              <a:t/>
            </a:r>
            <a:br>
              <a:rPr lang="en-US" dirty="0" smtClean="0"/>
            </a:br>
            <a:r>
              <a:rPr lang="en-US" sz="3600" dirty="0" smtClean="0">
                <a:solidFill>
                  <a:schemeClr val="tx2"/>
                </a:solidFill>
              </a:rPr>
              <a:t>URI Map - Entity Properties</a:t>
            </a:r>
            <a:endParaRPr lang="en-US" dirty="0">
              <a:solidFill>
                <a:schemeClr val="tx2"/>
              </a:solidFill>
            </a:endParaRPr>
          </a:p>
        </p:txBody>
      </p:sp>
    </p:spTree>
    <p:extLst>
      <p:ext uri="{BB962C8B-B14F-4D97-AF65-F5344CB8AC3E}">
        <p14:creationId xmlns:p14="http://schemas.microsoft.com/office/powerpoint/2010/main" val="276485411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07996"/>
          </a:xfrm>
        </p:spPr>
        <p:txBody>
          <a:bodyPr/>
          <a:lstStyle/>
          <a:p>
            <a:pPr defTabSz="914363" fontAlgn="auto">
              <a:spcAft>
                <a:spcPts val="0"/>
              </a:spcAft>
              <a:defRPr/>
            </a:pPr>
            <a:r>
              <a:t>SharePoint Events Improvements</a:t>
            </a:r>
            <a:br/>
            <a:r>
              <a:rPr sz="3200">
                <a:solidFill>
                  <a:srgbClr xmlns:mc="http://schemas.openxmlformats.org/markup-compatibility/2006" xmlns:a14="http://schemas.microsoft.com/office/drawing/2010/main" val="FFC000" mc:Ignorable=""/>
                </a:solidFill>
              </a:rPr>
              <a:t>Reacting to Server Events</a:t>
            </a:r>
            <a:endParaRPr>
              <a:solidFill>
                <a:srgbClr xmlns:mc="http://schemas.openxmlformats.org/markup-compatibility/2006" xmlns:a14="http://schemas.microsoft.com/office/drawing/2010/main" val="FFC000" mc:Ignorable=""/>
              </a:solidFill>
            </a:endParaRPr>
          </a:p>
        </p:txBody>
      </p:sp>
      <p:sp>
        <p:nvSpPr>
          <p:cNvPr id="3" name="Content Placeholder 2"/>
          <p:cNvSpPr>
            <a:spLocks noGrp="1"/>
          </p:cNvSpPr>
          <p:nvPr>
            <p:ph idx="1"/>
          </p:nvPr>
        </p:nvSpPr>
        <p:spPr>
          <a:xfrm>
            <a:off x="366714" y="1600200"/>
            <a:ext cx="5043486" cy="5105400"/>
          </a:xfrm>
        </p:spPr>
        <p:txBody>
          <a:bodyPr>
            <a:normAutofit lnSpcReduction="10000"/>
          </a:bodyPr>
          <a:lstStyle/>
          <a:p>
            <a:pPr defTabSz="914363" fontAlgn="auto">
              <a:spcAft>
                <a:spcPts val="0"/>
              </a:spcAft>
              <a:defRPr/>
            </a:pPr>
            <a:r>
              <a:rPr lang="en-US" dirty="0" smtClean="0"/>
              <a:t>Events Project Templates in Visual Studio 2010</a:t>
            </a:r>
          </a:p>
          <a:p>
            <a:pPr defTabSz="914363" fontAlgn="auto">
              <a:spcAft>
                <a:spcPts val="0"/>
              </a:spcAft>
              <a:defRPr/>
            </a:pPr>
            <a:r>
              <a:rPr lang="en-US" dirty="0" smtClean="0"/>
              <a:t>After-Synchronous Events</a:t>
            </a:r>
          </a:p>
          <a:p>
            <a:pPr lvl="1" defTabSz="914363" fontAlgn="auto">
              <a:spcAft>
                <a:spcPts val="0"/>
              </a:spcAft>
              <a:defRPr/>
            </a:pPr>
            <a:r>
              <a:rPr lang="en-US" sz="2400" dirty="0" smtClean="0"/>
              <a:t>Simpler Event Behavior</a:t>
            </a:r>
            <a:endParaRPr lang="en-US" dirty="0" smtClean="0"/>
          </a:p>
          <a:p>
            <a:pPr defTabSz="914363" fontAlgn="auto">
              <a:spcAft>
                <a:spcPts val="0"/>
              </a:spcAft>
              <a:defRPr/>
            </a:pPr>
            <a:r>
              <a:rPr lang="en-US" dirty="0" smtClean="0"/>
              <a:t>Site-scoped events</a:t>
            </a:r>
          </a:p>
          <a:p>
            <a:pPr defTabSz="914363" fontAlgn="auto">
              <a:spcAft>
                <a:spcPts val="0"/>
              </a:spcAft>
              <a:defRPr/>
            </a:pPr>
            <a:r>
              <a:rPr lang="en-US" dirty="0" smtClean="0"/>
              <a:t>Web creation events</a:t>
            </a:r>
          </a:p>
          <a:p>
            <a:pPr defTabSz="914363" fontAlgn="auto">
              <a:spcAft>
                <a:spcPts val="0"/>
              </a:spcAft>
              <a:defRPr/>
            </a:pPr>
            <a:r>
              <a:rPr lang="en-US" dirty="0" smtClean="0"/>
              <a:t>List creation events</a:t>
            </a:r>
          </a:p>
          <a:p>
            <a:pPr defTabSz="914363" fontAlgn="auto">
              <a:spcAft>
                <a:spcPts val="0"/>
              </a:spcAft>
              <a:defRPr/>
            </a:pPr>
            <a:r>
              <a:rPr lang="en-US" dirty="0" smtClean="0"/>
              <a:t>More User Interface Control</a:t>
            </a:r>
          </a:p>
          <a:p>
            <a:pPr lvl="1" defTabSz="914363" fontAlgn="auto">
              <a:spcAft>
                <a:spcPts val="0"/>
              </a:spcAft>
              <a:defRPr/>
            </a:pPr>
            <a:r>
              <a:rPr lang="en-US" sz="2400" dirty="0" smtClean="0"/>
              <a:t>Custom Error Pages</a:t>
            </a:r>
            <a:endParaRPr lang="en-US" sz="2400" dirty="0"/>
          </a:p>
        </p:txBody>
      </p:sp>
      <p:pic>
        <p:nvPicPr>
          <p:cNvPr id="3074" name="Picture 2"/>
          <p:cNvPicPr>
            <a:picLocks noChangeAspect="1" noChangeArrowheads="1"/>
          </p:cNvPicPr>
          <p:nvPr/>
        </p:nvPicPr>
        <p:blipFill>
          <a:blip r:embed="rId3"/>
          <a:srcRect l="15826" t="14863" r="43165" b="21345"/>
          <a:stretch>
            <a:fillRect/>
          </a:stretch>
        </p:blipFill>
        <p:spPr bwMode="auto">
          <a:xfrm>
            <a:off x="5181600" y="2133600"/>
            <a:ext cx="3450772" cy="4025900"/>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2910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07996"/>
          </a:xfrm>
        </p:spPr>
        <p:txBody>
          <a:bodyPr/>
          <a:lstStyle/>
          <a:p>
            <a:pPr defTabSz="914363" fontAlgn="auto">
              <a:spcAft>
                <a:spcPts val="0"/>
              </a:spcAft>
              <a:defRPr/>
            </a:pPr>
            <a:r>
              <a:t>Workflow Improvements</a:t>
            </a:r>
            <a:br/>
            <a:r>
              <a:rPr sz="3200">
                <a:solidFill>
                  <a:srgbClr xmlns:mc="http://schemas.openxmlformats.org/markup-compatibility/2006" xmlns:a14="http://schemas.microsoft.com/office/drawing/2010/main" val="FFC000" mc:Ignorable=""/>
                </a:solidFill>
              </a:rPr>
              <a:t>Popular and Successful Base in 2007</a:t>
            </a:r>
            <a:endParaRPr sz="4000">
              <a:solidFill>
                <a:srgbClr xmlns:mc="http://schemas.openxmlformats.org/markup-compatibility/2006" xmlns:a14="http://schemas.microsoft.com/office/drawing/2010/main" val="FFC000" mc:Ignorable=""/>
              </a:solidFill>
            </a:endParaRPr>
          </a:p>
        </p:txBody>
      </p:sp>
      <p:sp>
        <p:nvSpPr>
          <p:cNvPr id="3" name="Content Placeholder 2"/>
          <p:cNvSpPr>
            <a:spLocks noGrp="1"/>
          </p:cNvSpPr>
          <p:nvPr>
            <p:ph idx="1"/>
          </p:nvPr>
        </p:nvSpPr>
        <p:spPr>
          <a:xfrm>
            <a:off x="381000" y="1706879"/>
            <a:ext cx="4666488" cy="5029201"/>
          </a:xfrm>
        </p:spPr>
        <p:txBody>
          <a:bodyPr>
            <a:normAutofit lnSpcReduction="10000"/>
          </a:bodyPr>
          <a:lstStyle/>
          <a:p>
            <a:pPr defTabSz="914363" fontAlgn="auto">
              <a:spcAft>
                <a:spcPts val="0"/>
              </a:spcAft>
              <a:defRPr/>
            </a:pPr>
            <a:r>
              <a:rPr lang="en-US" sz="2800" dirty="0" smtClean="0"/>
              <a:t>Visual Studio 2010 Initiation and Association Forms</a:t>
            </a:r>
          </a:p>
          <a:p>
            <a:pPr defTabSz="914363" fontAlgn="auto">
              <a:spcAft>
                <a:spcPts val="0"/>
              </a:spcAft>
              <a:defRPr/>
            </a:pPr>
            <a:r>
              <a:rPr lang="en-US" sz="2800" dirty="0" smtClean="0"/>
              <a:t>Import SPD Workflows into Visual Studio</a:t>
            </a:r>
          </a:p>
          <a:p>
            <a:pPr defTabSz="914363" fontAlgn="auto">
              <a:spcAft>
                <a:spcPts val="0"/>
              </a:spcAft>
              <a:defRPr/>
            </a:pPr>
            <a:r>
              <a:rPr lang="en-US" sz="2800" dirty="0" smtClean="0"/>
              <a:t>Build SPD Actions in Visual Studio </a:t>
            </a:r>
          </a:p>
          <a:p>
            <a:pPr defTabSz="914363" fontAlgn="auto">
              <a:spcAft>
                <a:spcPts val="0"/>
              </a:spcAft>
              <a:defRPr/>
            </a:pPr>
            <a:r>
              <a:rPr lang="en-US" sz="2800" dirty="0" smtClean="0"/>
              <a:t>Visio 2010 Workflow Design</a:t>
            </a:r>
          </a:p>
          <a:p>
            <a:pPr defTabSz="914363" fontAlgn="auto">
              <a:spcAft>
                <a:spcPts val="0"/>
              </a:spcAft>
              <a:defRPr/>
            </a:pPr>
            <a:r>
              <a:rPr lang="en-US" sz="2800" dirty="0" smtClean="0"/>
              <a:t>Site Workflows</a:t>
            </a:r>
          </a:p>
          <a:p>
            <a:pPr defTabSz="914363" fontAlgn="auto">
              <a:spcAft>
                <a:spcPts val="0"/>
              </a:spcAft>
              <a:defRPr/>
            </a:pPr>
            <a:r>
              <a:rPr lang="en-US" sz="2800" dirty="0" smtClean="0"/>
              <a:t>Reusable Declarative Workflows</a:t>
            </a:r>
          </a:p>
        </p:txBody>
      </p:sp>
      <p:pic>
        <p:nvPicPr>
          <p:cNvPr id="6" name="Picture 5" descr="Workflow1.png"/>
          <p:cNvPicPr>
            <a:picLocks noChangeAspect="1"/>
          </p:cNvPicPr>
          <p:nvPr/>
        </p:nvPicPr>
        <p:blipFill>
          <a:blip r:embed="rId3"/>
          <a:srcRect t="2703" r="29054" b="8108"/>
          <a:stretch>
            <a:fillRect/>
          </a:stretch>
        </p:blipFill>
        <p:spPr>
          <a:xfrm>
            <a:off x="5181600" y="2590800"/>
            <a:ext cx="3657600" cy="3448594"/>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3712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Modern, Extensible UI</a:t>
            </a:r>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25</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232" y="1124263"/>
            <a:ext cx="6482239" cy="4593908"/>
          </a:xfrm>
          <a:prstGeom prst="rect">
            <a:avLst/>
          </a:prstGeom>
          <a:noFill/>
          <a:ln>
            <a:noFill/>
          </a:ln>
          <a:effectLst>
            <a:outerShdw dist="35921" dir="2700000" algn="ctr" rotWithShape="0">
              <a:schemeClr val="bg2"/>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65609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63395"/>
          </a:xfrm>
        </p:spPr>
        <p:txBody>
          <a:bodyPr/>
          <a:lstStyle/>
          <a:p>
            <a:r>
              <a:rPr lang="en-US" dirty="0" smtClean="0"/>
              <a:t>The Ribbon</a:t>
            </a:r>
            <a:br>
              <a:rPr lang="en-US" dirty="0" smtClean="0"/>
            </a:br>
            <a:r>
              <a:rPr lang="en-US" sz="3600" dirty="0">
                <a:solidFill>
                  <a:schemeClr val="accent1"/>
                </a:solidFill>
              </a:rPr>
              <a:t>Design</a:t>
            </a:r>
          </a:p>
        </p:txBody>
      </p:sp>
      <p:sp>
        <p:nvSpPr>
          <p:cNvPr id="3" name="Text Placeholder 2"/>
          <p:cNvSpPr>
            <a:spLocks noGrp="1"/>
          </p:cNvSpPr>
          <p:nvPr>
            <p:ph type="body" sz="quarter" idx="10"/>
          </p:nvPr>
        </p:nvSpPr>
        <p:spPr>
          <a:xfrm>
            <a:off x="457200" y="2827039"/>
            <a:ext cx="8382000" cy="1973561"/>
          </a:xfrm>
        </p:spPr>
        <p:txBody>
          <a:bodyPr/>
          <a:lstStyle/>
          <a:p>
            <a:r>
              <a:rPr lang="en-US" dirty="0" smtClean="0"/>
              <a:t>Fixed position at top of page – doesn’t scroll out of view</a:t>
            </a:r>
          </a:p>
          <a:p>
            <a:r>
              <a:rPr lang="en-US" dirty="0" smtClean="0"/>
              <a:t>Contextual tab model</a:t>
            </a:r>
          </a:p>
          <a:p>
            <a:r>
              <a:rPr lang="en-US" dirty="0" smtClean="0"/>
              <a:t>Controls: near parity with Client Ribbon</a:t>
            </a:r>
          </a:p>
          <a:p>
            <a:r>
              <a:rPr lang="en-US" dirty="0" smtClean="0"/>
              <a:t>Super tool tips</a:t>
            </a:r>
          </a:p>
          <a:p>
            <a:endParaRPr lang="en-US"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248374" cy="1138276"/>
          </a:xfrm>
          <a:prstGeom prst="rect">
            <a:avLst/>
          </a:prstGeom>
          <a:ln w="76200">
            <a:solidFill>
              <a:schemeClr val="tx1"/>
            </a:solidFill>
            <a:miter lim="800000"/>
          </a:ln>
          <a:effectLst>
            <a:outerShdw blurRad="292100" dist="139700" dir="2700000" algn="tl" rotWithShape="0">
              <a:srgbClr xmlns:mc="http://schemas.openxmlformats.org/markup-compatibility/2006" xmlns:a14="http://schemas.microsoft.com/office/drawing/2010/main" val="333333" mc:Ignorable="">
                <a:alpha val="65000"/>
              </a:srgbClr>
            </a:outerShdw>
          </a:effectLs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876800"/>
            <a:ext cx="1828800" cy="1802921"/>
          </a:xfrm>
          <a:prstGeom prst="rect">
            <a:avLst/>
          </a:prstGeom>
          <a:ln w="76200">
            <a:solidFill>
              <a:schemeClr val="tx1"/>
            </a:solidFill>
            <a:miter lim="800000"/>
          </a:ln>
          <a:effectLst>
            <a:outerShdw blurRad="292100" dist="139700" dir="2700000" algn="tl" rotWithShape="0">
              <a:srgbClr xmlns:mc="http://schemas.openxmlformats.org/markup-compatibility/2006" xmlns:a14="http://schemas.microsoft.com/office/drawing/2010/main" val="333333" mc:Ignorable="">
                <a:alpha val="65000"/>
              </a:srgbClr>
            </a:outerShdw>
          </a:effectLst>
          <a:extLst/>
        </p:spPr>
      </p:pic>
    </p:spTree>
    <p:extLst>
      <p:ext uri="{BB962C8B-B14F-4D97-AF65-F5344CB8AC3E}">
        <p14:creationId xmlns:p14="http://schemas.microsoft.com/office/powerpoint/2010/main" val="5702212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4797"/>
          </a:xfrm>
        </p:spPr>
        <p:txBody>
          <a:bodyPr/>
          <a:lstStyle/>
          <a:p>
            <a:pPr defTabSz="914363" fontAlgn="auto">
              <a:spcAft>
                <a:spcPts val="0"/>
              </a:spcAft>
              <a:defRPr/>
            </a:pPr>
            <a:r>
              <a:t>Ribbon and Dialog Framework</a:t>
            </a:r>
            <a:endParaRPr/>
          </a:p>
        </p:txBody>
      </p:sp>
      <p:sp>
        <p:nvSpPr>
          <p:cNvPr id="3" name="Content Placeholder 2"/>
          <p:cNvSpPr>
            <a:spLocks noGrp="1"/>
          </p:cNvSpPr>
          <p:nvPr>
            <p:ph idx="1"/>
          </p:nvPr>
        </p:nvSpPr>
        <p:spPr>
          <a:xfrm>
            <a:off x="381000" y="990600"/>
            <a:ext cx="7848600" cy="861774"/>
          </a:xfrm>
        </p:spPr>
        <p:txBody>
          <a:bodyPr/>
          <a:lstStyle/>
          <a:p>
            <a:pPr defTabSz="914363" fontAlgn="auto">
              <a:spcAft>
                <a:spcPts val="0"/>
              </a:spcAft>
              <a:defRPr/>
            </a:pPr>
            <a:r>
              <a:rPr lang="en-US" sz="2800" dirty="0" smtClean="0"/>
              <a:t>Client Site Custom Actions in Ribbon</a:t>
            </a:r>
          </a:p>
          <a:p>
            <a:pPr defTabSz="914363" fontAlgn="auto">
              <a:spcAft>
                <a:spcPts val="0"/>
              </a:spcAft>
              <a:defRPr/>
            </a:pPr>
            <a:r>
              <a:rPr lang="en-US" sz="2800" dirty="0" smtClean="0"/>
              <a:t>Context Sensitive Ribbon</a:t>
            </a:r>
          </a:p>
        </p:txBody>
      </p:sp>
      <p:pic>
        <p:nvPicPr>
          <p:cNvPr id="10" name="Picture 2" descr="C:\Users\CHRISA~1\AppData\Local\Temp\Rar$DR39.559\Main Visuals - Ribbon + Status + Notification.png"/>
          <p:cNvPicPr>
            <a:picLocks noChangeAspect="1" noChangeArrowheads="1"/>
          </p:cNvPicPr>
          <p:nvPr/>
        </p:nvPicPr>
        <p:blipFill>
          <a:blip r:embed="rId3">
            <a:extLst/>
          </a:blip>
          <a:srcRect/>
          <a:stretch>
            <a:fillRect/>
          </a:stretch>
        </p:blipFill>
        <p:spPr bwMode="auto">
          <a:xfrm>
            <a:off x="1691919" y="2165346"/>
            <a:ext cx="5850471" cy="4387854"/>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p:spPr>
      </p:pic>
      <p:sp>
        <p:nvSpPr>
          <p:cNvPr id="11" name="Rectangle 10"/>
          <p:cNvSpPr/>
          <p:nvPr/>
        </p:nvSpPr>
        <p:spPr bwMode="auto">
          <a:xfrm>
            <a:off x="1752600" y="3437466"/>
            <a:ext cx="4438651" cy="285750"/>
          </a:xfrm>
          <a:prstGeom prst="rect">
            <a:avLst/>
          </a:prstGeom>
          <a:noFill/>
          <a:ln w="50800">
            <a:solidFill>
              <a:schemeClr val="accent1"/>
            </a:solidFill>
            <a:miter lim="800000"/>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2" name="Rounded Rectangular Callout 11"/>
          <p:cNvSpPr/>
          <p:nvPr/>
        </p:nvSpPr>
        <p:spPr bwMode="auto">
          <a:xfrm>
            <a:off x="1727240" y="4013218"/>
            <a:ext cx="2190751" cy="711195"/>
          </a:xfrm>
          <a:prstGeom prst="wedgeRoundRectCallout">
            <a:avLst>
              <a:gd name="adj1" fmla="val -14926"/>
              <a:gd name="adj2" fmla="val -86072"/>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Status Bar</a:t>
            </a:r>
          </a:p>
        </p:txBody>
      </p:sp>
      <p:sp>
        <p:nvSpPr>
          <p:cNvPr id="13" name="Rounded Rectangular Callout 12"/>
          <p:cNvSpPr/>
          <p:nvPr/>
        </p:nvSpPr>
        <p:spPr bwMode="auto">
          <a:xfrm flipH="1">
            <a:off x="4953000" y="4013218"/>
            <a:ext cx="2667000" cy="1047751"/>
          </a:xfrm>
          <a:prstGeom prst="wedgeRoundRectCallout">
            <a:avLst>
              <a:gd name="adj1" fmla="val -17817"/>
              <a:gd name="adj2" fmla="val -73967"/>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Notification Area</a:t>
            </a:r>
          </a:p>
        </p:txBody>
      </p:sp>
      <p:sp>
        <p:nvSpPr>
          <p:cNvPr id="14" name="Rectangle 13"/>
          <p:cNvSpPr/>
          <p:nvPr/>
        </p:nvSpPr>
        <p:spPr bwMode="auto">
          <a:xfrm>
            <a:off x="6232921" y="3437464"/>
            <a:ext cx="1234679" cy="285750"/>
          </a:xfrm>
          <a:prstGeom prst="rect">
            <a:avLst/>
          </a:prstGeom>
          <a:noFill/>
          <a:ln w="50800">
            <a:solidFill>
              <a:schemeClr val="accent1"/>
            </a:solidFill>
            <a:miter lim="800000"/>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5" name="Rectangle 14"/>
          <p:cNvSpPr/>
          <p:nvPr/>
        </p:nvSpPr>
        <p:spPr bwMode="auto">
          <a:xfrm>
            <a:off x="1752601" y="2997224"/>
            <a:ext cx="5715000" cy="397225"/>
          </a:xfrm>
          <a:prstGeom prst="rect">
            <a:avLst/>
          </a:prstGeom>
          <a:noFill/>
          <a:ln w="50800">
            <a:solidFill>
              <a:schemeClr val="accent1"/>
            </a:solidFill>
            <a:miter lim="800000"/>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6" name="Rounded Rectangular Callout 15"/>
          <p:cNvSpPr/>
          <p:nvPr/>
        </p:nvSpPr>
        <p:spPr bwMode="auto">
          <a:xfrm>
            <a:off x="1524000" y="2072239"/>
            <a:ext cx="2476501" cy="711195"/>
          </a:xfrm>
          <a:prstGeom prst="wedgeRoundRectCallout">
            <a:avLst>
              <a:gd name="adj1" fmla="val -20198"/>
              <a:gd name="adj2" fmla="val 85357"/>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The Ribbon</a:t>
            </a:r>
          </a:p>
        </p:txBody>
      </p:sp>
    </p:spTree>
    <p:extLst>
      <p:ext uri="{BB962C8B-B14F-4D97-AF65-F5344CB8AC3E}">
        <p14:creationId xmlns:p14="http://schemas.microsoft.com/office/powerpoint/2010/main" val="35809643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rPr/>
              <a:t>Ribbon and Dialog Framework</a:t>
            </a:r>
            <a:endParaRPr lang="en-NZ"/>
          </a:p>
        </p:txBody>
      </p:sp>
      <p:pic>
        <p:nvPicPr>
          <p:cNvPr id="5" name="Picture 2" descr="C:\Users\CHRISA~1\AppData\Local\Temp\Rar$DR43.467\Main Visuals - Ribbon + Status + Dialog.png"/>
          <p:cNvPicPr>
            <a:picLocks noChangeAspect="1" noChangeArrowheads="1"/>
          </p:cNvPicPr>
          <p:nvPr/>
        </p:nvPicPr>
        <p:blipFill>
          <a:blip r:embed="rId2">
            <a:extLst/>
          </a:blip>
          <a:srcRect/>
          <a:stretch>
            <a:fillRect/>
          </a:stretch>
        </p:blipFill>
        <p:spPr bwMode="auto">
          <a:xfrm>
            <a:off x="1800200" y="2395499"/>
            <a:ext cx="5543600" cy="4157701"/>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p:spPr>
      </p:pic>
      <p:sp>
        <p:nvSpPr>
          <p:cNvPr id="6" name="Rectangle 5"/>
          <p:cNvSpPr/>
          <p:nvPr/>
        </p:nvSpPr>
        <p:spPr bwMode="auto">
          <a:xfrm>
            <a:off x="3460932" y="4112810"/>
            <a:ext cx="2259620" cy="1175002"/>
          </a:xfrm>
          <a:prstGeom prst="rect">
            <a:avLst/>
          </a:prstGeom>
          <a:noFill/>
          <a:ln w="50800">
            <a:solidFill>
              <a:schemeClr val="accent1"/>
            </a:solidFill>
            <a:miter lim="800000"/>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7" name="Rounded Rectangular Callout 6"/>
          <p:cNvSpPr/>
          <p:nvPr/>
        </p:nvSpPr>
        <p:spPr bwMode="auto">
          <a:xfrm>
            <a:off x="2828237" y="3208962"/>
            <a:ext cx="3503222" cy="674868"/>
          </a:xfrm>
          <a:prstGeom prst="wedgeRoundRectCallout">
            <a:avLst>
              <a:gd name="adj1" fmla="val -20198"/>
              <a:gd name="adj2" fmla="val 85357"/>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0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Dialog Framework</a:t>
            </a:r>
          </a:p>
        </p:txBody>
      </p:sp>
      <p:sp>
        <p:nvSpPr>
          <p:cNvPr id="8" name="Content Placeholder 2"/>
          <p:cNvSpPr txBox="1">
            <a:spLocks/>
          </p:cNvSpPr>
          <p:nvPr/>
        </p:nvSpPr>
        <p:spPr>
          <a:xfrm>
            <a:off x="381000" y="1143000"/>
            <a:ext cx="8382000" cy="861774"/>
          </a:xfrm>
          <a:prstGeom prst="rect">
            <a:avLst/>
          </a:prstGeom>
        </p:spPr>
        <p:txBody>
          <a:bodyPr lIns="0" tIns="0" rIns="0" bIns="0">
            <a:spAutoFit/>
          </a:bodyPr>
          <a:lstStyle/>
          <a:p>
            <a:pPr marL="460375" indent="-460375" defTabSz="914363" fontAlgn="auto">
              <a:lnSpc>
                <a:spcPct val="90000"/>
              </a:lnSpc>
              <a:spcBef>
                <a:spcPct val="20000"/>
              </a:spcBef>
              <a:spcAft>
                <a:spcPts val="0"/>
              </a:spcAft>
              <a:buFontTx/>
              <a:buBlip>
                <a:blip r:embed="rId3"/>
              </a:buBlip>
              <a:defRPr/>
            </a:pPr>
            <a:r>
              <a:rPr lang="en-US" sz="2800" dirty="0">
                <a:gradFill>
                  <a:gsLst>
                    <a:gs pos="0">
                      <a:schemeClr val="tx1"/>
                    </a:gs>
                    <a:gs pos="86000">
                      <a:schemeClr val="tx1"/>
                    </a:gs>
                  </a:gsLst>
                  <a:lin ang="5400000" scaled="0"/>
                </a:gradFill>
                <a:latin typeface="+mn-lt"/>
                <a:cs typeface="+mn-cs"/>
              </a:rPr>
              <a:t>Replaceable SharePoint OOB forms</a:t>
            </a:r>
          </a:p>
          <a:p>
            <a:pPr marL="460375" indent="-460375" defTabSz="914363" fontAlgn="auto">
              <a:lnSpc>
                <a:spcPct val="90000"/>
              </a:lnSpc>
              <a:spcBef>
                <a:spcPct val="20000"/>
              </a:spcBef>
              <a:spcAft>
                <a:spcPts val="0"/>
              </a:spcAft>
              <a:buFontTx/>
              <a:buBlip>
                <a:blip r:embed="rId3"/>
              </a:buBlip>
              <a:defRPr/>
            </a:pPr>
            <a:r>
              <a:rPr lang="en-US" sz="2800" dirty="0">
                <a:gradFill>
                  <a:gsLst>
                    <a:gs pos="0">
                      <a:schemeClr val="tx1"/>
                    </a:gs>
                    <a:gs pos="86000">
                      <a:schemeClr val="tx1"/>
                    </a:gs>
                  </a:gsLst>
                  <a:lin ang="5400000" scaled="0"/>
                </a:gradFill>
                <a:latin typeface="+mn-lt"/>
                <a:cs typeface="+mn-cs"/>
              </a:rPr>
              <a:t>Open as Web Page or as Dialog</a:t>
            </a:r>
          </a:p>
        </p:txBody>
      </p:sp>
    </p:spTree>
    <p:extLst>
      <p:ext uri="{BB962C8B-B14F-4D97-AF65-F5344CB8AC3E}">
        <p14:creationId xmlns:p14="http://schemas.microsoft.com/office/powerpoint/2010/main" val="21982522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30188"/>
            <a:ext cx="8382000" cy="1107996"/>
          </a:xfrm>
        </p:spPr>
        <p:txBody>
          <a:bodyPr/>
          <a:lstStyle/>
          <a:p>
            <a:r>
              <a:rPr lang="en-US" sz="4000" dirty="0" smtClean="0"/>
              <a:t>New Server Ribbon Item </a:t>
            </a:r>
            <a:br>
              <a:rPr lang="en-US" sz="4000" dirty="0" smtClean="0"/>
            </a:br>
            <a:r>
              <a:rPr lang="en-US" sz="4000" dirty="0" smtClean="0"/>
              <a:t>in Visual Studio Item Templates</a:t>
            </a:r>
            <a:endParaRPr lang="en-US" sz="4000" dirty="0"/>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29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80" y="1252926"/>
            <a:ext cx="7595235" cy="5212080"/>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769067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052596"/>
          </a:xfrm>
        </p:spPr>
        <p:txBody>
          <a:bodyPr/>
          <a:lstStyle/>
          <a:p>
            <a:r>
              <a:rPr lang="en-US" dirty="0" smtClean="0"/>
              <a:t>Visual Studio SharePoint Support</a:t>
            </a:r>
            <a:br>
              <a:rPr lang="en-US" dirty="0" smtClean="0"/>
            </a:br>
            <a:r>
              <a:rPr lang="en-US" sz="2800" dirty="0" smtClean="0">
                <a:gradFill>
                  <a:gsLst>
                    <a:gs pos="50000">
                      <a:schemeClr val="tx2"/>
                    </a:gs>
                    <a:gs pos="100000">
                      <a:schemeClr val="tx2"/>
                    </a:gs>
                  </a:gsLst>
                  <a:lin ang="5400000" scaled="0"/>
                </a:gradFill>
              </a:rPr>
              <a:t>Development environment requirements</a:t>
            </a:r>
            <a:endParaRPr lang="en-US" sz="2800" dirty="0"/>
          </a:p>
        </p:txBody>
      </p:sp>
      <p:sp>
        <p:nvSpPr>
          <p:cNvPr id="3" name="Content Placeholder 2"/>
          <p:cNvSpPr>
            <a:spLocks noGrp="1"/>
          </p:cNvSpPr>
          <p:nvPr>
            <p:ph idx="1"/>
          </p:nvPr>
        </p:nvSpPr>
        <p:spPr>
          <a:xfrm>
            <a:off x="381000" y="1547705"/>
            <a:ext cx="8382000" cy="3625608"/>
          </a:xfrm>
        </p:spPr>
        <p:txBody>
          <a:bodyPr/>
          <a:lstStyle/>
          <a:p>
            <a:r>
              <a:rPr lang="en-US" dirty="0" smtClean="0"/>
              <a:t>Requires x64 operating system</a:t>
            </a:r>
          </a:p>
          <a:p>
            <a:pPr lvl="1"/>
            <a:r>
              <a:rPr lang="en-US" sz="2400" dirty="0" smtClean="0"/>
              <a:t>Windows 7</a:t>
            </a:r>
          </a:p>
          <a:p>
            <a:pPr lvl="1"/>
            <a:r>
              <a:rPr lang="en-US" sz="2400" dirty="0" smtClean="0"/>
              <a:t>Windows Vista SP1</a:t>
            </a:r>
          </a:p>
          <a:p>
            <a:pPr lvl="1"/>
            <a:r>
              <a:rPr lang="en-US" sz="2400" dirty="0" smtClean="0"/>
              <a:t>Windows Server 2008</a:t>
            </a:r>
          </a:p>
          <a:p>
            <a:pPr lvl="1"/>
            <a:r>
              <a:rPr lang="en-US" sz="2400" dirty="0" smtClean="0"/>
              <a:t>Windows Server 2008R2</a:t>
            </a:r>
          </a:p>
          <a:p>
            <a:r>
              <a:rPr lang="en-US" dirty="0" smtClean="0"/>
              <a:t>SharePoint 2010 must be installed locally</a:t>
            </a:r>
          </a:p>
          <a:p>
            <a:pPr lvl="1"/>
            <a:r>
              <a:rPr lang="en-US" dirty="0" smtClean="0"/>
              <a:t>SharePoint Foundation or SharePoint Server</a:t>
            </a:r>
          </a:p>
          <a:p>
            <a:r>
              <a:rPr lang="en-US" dirty="0" smtClean="0"/>
              <a:t>Visual Studio 2010</a:t>
            </a:r>
          </a:p>
        </p:txBody>
      </p:sp>
    </p:spTree>
    <p:extLst>
      <p:ext uri="{BB962C8B-B14F-4D97-AF65-F5344CB8AC3E}">
        <p14:creationId xmlns:p14="http://schemas.microsoft.com/office/powerpoint/2010/main" val="29075521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22313" y="1600200"/>
            <a:ext cx="8040688" cy="5244513"/>
          </a:xfrm>
        </p:spPr>
        <p:txBody>
          <a:bodyPr/>
          <a:lstStyle/>
          <a:p>
            <a:r>
              <a:rPr lang="en-US" sz="1200" dirty="0" smtClean="0"/>
              <a:t>&lt;CustomAction</a:t>
            </a:r>
          </a:p>
          <a:p>
            <a:r>
              <a:rPr lang="en-US" sz="1200" dirty="0" smtClean="0"/>
              <a:t>  Id=“HelloWorldRibbonButtonDemo"</a:t>
            </a:r>
          </a:p>
          <a:p>
            <a:r>
              <a:rPr lang="en-US" sz="1200" dirty="0" smtClean="0"/>
              <a:t>  RegistrationType="List"</a:t>
            </a:r>
          </a:p>
          <a:p>
            <a:r>
              <a:rPr lang="en-US" sz="1200" dirty="0" smtClean="0"/>
              <a:t>  RegistrationId="101"</a:t>
            </a:r>
          </a:p>
          <a:p>
            <a:r>
              <a:rPr lang="en-US" sz="1200" dirty="0" smtClean="0"/>
              <a:t>  Location=“CommandUI.Ribbon"&gt;</a:t>
            </a:r>
          </a:p>
          <a:p>
            <a:r>
              <a:rPr lang="en-US" sz="1200" dirty="0" smtClean="0"/>
              <a:t>    &lt;CommandUIExtension&gt;</a:t>
            </a:r>
          </a:p>
          <a:p>
            <a:r>
              <a:rPr lang="en-US" sz="1200" dirty="0" smtClean="0"/>
              <a:t>      &lt;CommandUIDefinitions&gt;</a:t>
            </a:r>
          </a:p>
          <a:p>
            <a:r>
              <a:rPr lang="en-US" sz="1200" dirty="0" smtClean="0"/>
              <a:t>        &lt;CommandUIDefinition</a:t>
            </a:r>
          </a:p>
          <a:p>
            <a:r>
              <a:rPr lang="en-US" sz="1200" dirty="0" smtClean="0"/>
              <a:t>         Location="Ribbon.Documents.New.Controls._children"&gt;</a:t>
            </a:r>
          </a:p>
          <a:p>
            <a:r>
              <a:rPr lang="en-US" sz="1200" dirty="0" smtClean="0"/>
              <a:t>          &lt;Button</a:t>
            </a:r>
          </a:p>
          <a:p>
            <a:r>
              <a:rPr lang="en-US" sz="1200" dirty="0" smtClean="0"/>
              <a:t>           Id="Ribbon.Documents.New.DemoButton"</a:t>
            </a:r>
          </a:p>
          <a:p>
            <a:r>
              <a:rPr lang="en-US" sz="1200" dirty="0" smtClean="0"/>
              <a:t>           Alt=“Hello World Button"</a:t>
            </a:r>
          </a:p>
          <a:p>
            <a:r>
              <a:rPr lang="en-US" sz="1200" dirty="0" smtClean="0"/>
              <a:t>           Sequence="15"</a:t>
            </a:r>
          </a:p>
          <a:p>
            <a:r>
              <a:rPr lang="en-US" sz="1200" dirty="0" smtClean="0"/>
              <a:t>           Command="Demo_Hello_World"</a:t>
            </a:r>
          </a:p>
          <a:p>
            <a:r>
              <a:rPr lang="en-US" sz="1200" dirty="0" smtClean="0"/>
              <a:t>           Image32by32="/_layouts/MyButtonIcons/Demo1.png"</a:t>
            </a:r>
          </a:p>
          <a:p>
            <a:r>
              <a:rPr lang="en-US" sz="1200" dirty="0" smtClean="0"/>
              <a:t>           LabelText=“Hello World"</a:t>
            </a:r>
          </a:p>
          <a:p>
            <a:r>
              <a:rPr lang="en-US" sz="1200" dirty="0" smtClean="0"/>
              <a:t>           TemplateAlias="o1"/&gt;</a:t>
            </a:r>
          </a:p>
          <a:p>
            <a:r>
              <a:rPr lang="en-US" sz="1200" dirty="0" smtClean="0"/>
              <a:t>        &lt;/CommandUIDefinition&gt;</a:t>
            </a:r>
          </a:p>
          <a:p>
            <a:r>
              <a:rPr lang="en-US" sz="1200" dirty="0" smtClean="0"/>
              <a:t>      &lt;/CommandUIDefinitions&gt;</a:t>
            </a:r>
          </a:p>
          <a:p>
            <a:r>
              <a:rPr lang="en-US" sz="1200" dirty="0" smtClean="0"/>
              <a:t>      &lt;CommandUIHandlers&gt;</a:t>
            </a:r>
          </a:p>
          <a:p>
            <a:r>
              <a:rPr lang="en-US" sz="1200" dirty="0" smtClean="0"/>
              <a:t>        &lt;CommandUIHandler</a:t>
            </a:r>
          </a:p>
          <a:p>
            <a:r>
              <a:rPr lang="en-US" sz="1200" dirty="0" smtClean="0"/>
              <a:t>         Command=“Demo_Hello_World"</a:t>
            </a:r>
          </a:p>
          <a:p>
            <a:r>
              <a:rPr lang="en-US" sz="1200" dirty="0" smtClean="0"/>
              <a:t>         CommandAction=“javascript:alert(‘Hello World’);" /&gt;</a:t>
            </a:r>
          </a:p>
          <a:p>
            <a:r>
              <a:rPr lang="en-US" sz="1200" dirty="0" smtClean="0"/>
              <a:t>      &lt;/CommandUIHandlers&gt;</a:t>
            </a:r>
          </a:p>
          <a:p>
            <a:r>
              <a:rPr lang="en-US" sz="1200" dirty="0" smtClean="0"/>
              <a:t>    &lt;/CommandUIExtension&gt;</a:t>
            </a:r>
          </a:p>
          <a:p>
            <a:r>
              <a:rPr lang="en-US" sz="1200" dirty="0" smtClean="0"/>
              <a:t>&lt;/CustomAction&gt;</a:t>
            </a:r>
          </a:p>
        </p:txBody>
      </p:sp>
      <p:sp>
        <p:nvSpPr>
          <p:cNvPr id="2" name="Title 1"/>
          <p:cNvSpPr>
            <a:spLocks noGrp="1"/>
          </p:cNvSpPr>
          <p:nvPr>
            <p:ph type="title"/>
          </p:nvPr>
        </p:nvSpPr>
        <p:spPr>
          <a:xfrm>
            <a:off x="381000" y="230188"/>
            <a:ext cx="8382000" cy="553998"/>
          </a:xfrm>
        </p:spPr>
        <p:txBody>
          <a:bodyPr/>
          <a:lstStyle/>
          <a:p>
            <a:r>
              <a:rPr lang="en-US" sz="4000" dirty="0" smtClean="0">
                <a:gradFill flip="none" rotWithShape="1">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tileRect/>
                </a:gradFill>
              </a:rPr>
              <a:t>Example Code to Add a Ribbon Button</a:t>
            </a:r>
            <a:endParaRPr lang="en-NZ" dirty="0"/>
          </a:p>
        </p:txBody>
      </p:sp>
    </p:spTree>
    <p:extLst>
      <p:ext uri="{BB962C8B-B14F-4D97-AF65-F5344CB8AC3E}">
        <p14:creationId xmlns:p14="http://schemas.microsoft.com/office/powerpoint/2010/main" val="1898756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Simple Ribbon Tab</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36" y="1285562"/>
            <a:ext cx="6819900" cy="4556760"/>
          </a:xfrm>
          <a:prstGeom prst="roundRect">
            <a:avLst>
              <a:gd name="adj" fmla="val 8594"/>
            </a:avLst>
          </a:prstGeom>
          <a:solidFill>
            <a:srgbClr xmlns:mc="http://schemas.openxmlformats.org/markup-compatibility/2006" xmlns:a14="http://schemas.microsoft.com/office/drawing/2010/main" val="FFFFFF" mc:Ignorable="">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595" y="2711892"/>
            <a:ext cx="3848100" cy="2333625"/>
          </a:xfrm>
          <a:prstGeom prst="rect">
            <a:avLst/>
          </a:prstGeom>
          <a:noFill/>
          <a:ln w="9525">
            <a:solidFill>
              <a:schemeClr val="tx2">
                <a:lumMod val="2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914495"/>
      </p:ext>
    </p:extLst>
  </p:cSld>
  <p:clrMapOvr>
    <a:masterClrMapping/>
  </p:clrMapOvr>
  <p:transition xmlns:p14="http://schemas.microsoft.com/office/powerpoint/2010/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07996"/>
          </a:xfrm>
        </p:spPr>
        <p:txBody>
          <a:bodyPr/>
          <a:lstStyle/>
          <a:p>
            <a:pPr defTabSz="914363" fontAlgn="auto">
              <a:spcAft>
                <a:spcPts val="0"/>
              </a:spcAft>
              <a:defRPr/>
            </a:pPr>
            <a:r>
              <a:t>Silverlight 3 and SharePoint 2010</a:t>
            </a:r>
            <a:br/>
            <a:r>
              <a:rPr sz="3200">
                <a:solidFill>
                  <a:srgbClr xmlns:mc="http://schemas.openxmlformats.org/markup-compatibility/2006" xmlns:a14="http://schemas.microsoft.com/office/drawing/2010/main" val="FFC000" mc:Ignorable=""/>
                </a:solidFill>
              </a:rPr>
              <a:t>New UI Option</a:t>
            </a:r>
          </a:p>
        </p:txBody>
      </p:sp>
      <p:sp>
        <p:nvSpPr>
          <p:cNvPr id="11" name="Content Placeholder 10"/>
          <p:cNvSpPr>
            <a:spLocks noGrp="1"/>
          </p:cNvSpPr>
          <p:nvPr>
            <p:ph idx="1"/>
          </p:nvPr>
        </p:nvSpPr>
        <p:spPr>
          <a:xfrm>
            <a:off x="381000" y="1523999"/>
            <a:ext cx="8382000" cy="5181601"/>
          </a:xfrm>
        </p:spPr>
        <p:txBody>
          <a:bodyPr>
            <a:normAutofit/>
          </a:bodyPr>
          <a:lstStyle/>
          <a:p>
            <a:pPr defTabSz="914363" fontAlgn="auto">
              <a:lnSpc>
                <a:spcPct val="110000"/>
              </a:lnSpc>
              <a:spcAft>
                <a:spcPts val="0"/>
              </a:spcAft>
              <a:defRPr/>
            </a:pPr>
            <a:r>
              <a:rPr lang="en-US" dirty="0" smtClean="0"/>
              <a:t>Media Player Web Part</a:t>
            </a:r>
          </a:p>
          <a:p>
            <a:pPr defTabSz="914363" fontAlgn="auto">
              <a:lnSpc>
                <a:spcPct val="110000"/>
              </a:lnSpc>
              <a:spcAft>
                <a:spcPts val="0"/>
              </a:spcAft>
              <a:defRPr/>
            </a:pPr>
            <a:r>
              <a:rPr lang="en-US" dirty="0" smtClean="0"/>
              <a:t>Silverlight Web Part</a:t>
            </a:r>
          </a:p>
          <a:p>
            <a:pPr lvl="1" defTabSz="914363" fontAlgn="auto">
              <a:lnSpc>
                <a:spcPct val="110000"/>
              </a:lnSpc>
              <a:spcAft>
                <a:spcPts val="0"/>
              </a:spcAft>
              <a:defRPr/>
            </a:pPr>
            <a:r>
              <a:rPr lang="en-US" sz="2600" dirty="0" smtClean="0"/>
              <a:t>Simple way to upload</a:t>
            </a:r>
          </a:p>
          <a:p>
            <a:pPr lvl="1" defTabSz="914363" fontAlgn="auto">
              <a:lnSpc>
                <a:spcPct val="110000"/>
              </a:lnSpc>
              <a:spcAft>
                <a:spcPts val="0"/>
              </a:spcAft>
              <a:defRPr/>
            </a:pPr>
            <a:r>
              <a:rPr lang="en-US" sz="2600" dirty="0" smtClean="0"/>
              <a:t>Silverlight CLR compatible </a:t>
            </a:r>
          </a:p>
          <a:p>
            <a:pPr defTabSz="914363" fontAlgn="auto">
              <a:lnSpc>
                <a:spcPct val="110000"/>
              </a:lnSpc>
              <a:spcAft>
                <a:spcPts val="0"/>
              </a:spcAft>
              <a:defRPr/>
            </a:pPr>
            <a:r>
              <a:rPr lang="en-US" dirty="0" smtClean="0"/>
              <a:t>Client Object Model</a:t>
            </a:r>
          </a:p>
          <a:p>
            <a:pPr lvl="1" defTabSz="914363" fontAlgn="auto">
              <a:lnSpc>
                <a:spcPct val="110000"/>
              </a:lnSpc>
              <a:spcAft>
                <a:spcPts val="0"/>
              </a:spcAft>
              <a:defRPr/>
            </a:pPr>
            <a:r>
              <a:rPr lang="en-US" sz="2600" dirty="0" smtClean="0"/>
              <a:t>Call SharePoint API’s</a:t>
            </a:r>
          </a:p>
          <a:p>
            <a:pPr defTabSz="914363" fontAlgn="auto">
              <a:lnSpc>
                <a:spcPct val="110000"/>
              </a:lnSpc>
              <a:spcAft>
                <a:spcPts val="0"/>
              </a:spcAft>
              <a:defRPr/>
            </a:pPr>
            <a:r>
              <a:rPr lang="en-US" dirty="0" smtClean="0"/>
              <a:t>REST APIs</a:t>
            </a:r>
          </a:p>
          <a:p>
            <a:pPr lvl="1" defTabSz="914363" fontAlgn="auto">
              <a:lnSpc>
                <a:spcPct val="110000"/>
              </a:lnSpc>
              <a:spcAft>
                <a:spcPts val="0"/>
              </a:spcAft>
              <a:defRPr/>
            </a:pPr>
            <a:r>
              <a:rPr lang="en-US" sz="2600" dirty="0" smtClean="0"/>
              <a:t>Simplifies List data access</a:t>
            </a:r>
          </a:p>
        </p:txBody>
      </p:sp>
      <p:pic>
        <p:nvPicPr>
          <p:cNvPr id="4098" name="Picture 2"/>
          <p:cNvPicPr>
            <a:picLocks noChangeAspect="1" noChangeArrowheads="1"/>
          </p:cNvPicPr>
          <p:nvPr/>
        </p:nvPicPr>
        <p:blipFill>
          <a:blip r:embed="rId3"/>
          <a:srcRect l="1403" t="31405" r="15863"/>
          <a:stretch>
            <a:fillRect/>
          </a:stretch>
        </p:blipFill>
        <p:spPr bwMode="auto">
          <a:xfrm>
            <a:off x="4813090" y="1855031"/>
            <a:ext cx="3952049" cy="3657599"/>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0900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Silverlight Applications</a:t>
            </a:r>
            <a:endParaRPr lang="en-US" dirty="0"/>
          </a:p>
        </p:txBody>
      </p:sp>
      <p:sp>
        <p:nvSpPr>
          <p:cNvPr id="3" name="Content Placeholder 2"/>
          <p:cNvSpPr>
            <a:spLocks noGrp="1"/>
          </p:cNvSpPr>
          <p:nvPr>
            <p:ph idx="1"/>
          </p:nvPr>
        </p:nvSpPr>
        <p:spPr>
          <a:xfrm>
            <a:off x="381000" y="1447800"/>
            <a:ext cx="8382000" cy="4315027"/>
          </a:xfrm>
        </p:spPr>
        <p:txBody>
          <a:bodyPr/>
          <a:lstStyle/>
          <a:p>
            <a:r>
              <a:rPr lang="en-US" dirty="0" smtClean="0"/>
              <a:t>The Silverlight XAP file can be deployed to a location</a:t>
            </a:r>
          </a:p>
          <a:p>
            <a:pPr lvl="1"/>
            <a:r>
              <a:rPr lang="en-US" dirty="0" smtClean="0"/>
              <a:t>Such as _layouts/</a:t>
            </a:r>
            <a:r>
              <a:rPr lang="en-US" dirty="0" err="1" smtClean="0"/>
              <a:t>ClientBin</a:t>
            </a:r>
            <a:endParaRPr lang="en-US" dirty="0" smtClean="0"/>
          </a:p>
          <a:p>
            <a:r>
              <a:rPr lang="en-US" dirty="0" smtClean="0"/>
              <a:t>The Silverlight XAP can be uploaded to a SharePoint document library by an information worker</a:t>
            </a:r>
          </a:p>
          <a:p>
            <a:r>
              <a:rPr lang="en-US" dirty="0" smtClean="0"/>
              <a:t>The built in Silverlight Web Part can be added to a page</a:t>
            </a:r>
          </a:p>
          <a:p>
            <a:pPr lvl="1"/>
            <a:r>
              <a:rPr lang="en-US" dirty="0" smtClean="0"/>
              <a:t>URL property points to the XAP file</a:t>
            </a:r>
            <a:endParaRPr lang="en-US" dirty="0"/>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33</a:t>
            </a:fld>
            <a:endParaRPr lang="en-US"/>
          </a:p>
        </p:txBody>
      </p:sp>
    </p:spTree>
    <p:extLst>
      <p:ext uri="{BB962C8B-B14F-4D97-AF65-F5344CB8AC3E}">
        <p14:creationId xmlns:p14="http://schemas.microsoft.com/office/powerpoint/2010/main" val="2311865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30188"/>
            <a:ext cx="8382000" cy="997196"/>
          </a:xfrm>
        </p:spPr>
        <p:txBody>
          <a:bodyPr/>
          <a:lstStyle/>
          <a:p>
            <a:r>
              <a:rPr lang="en-US" sz="3600" dirty="0"/>
              <a:t>New project type Silverlight Web </a:t>
            </a:r>
            <a:r>
              <a:rPr lang="en-US" sz="3600" dirty="0" smtClean="0"/>
              <a:t>Part in </a:t>
            </a:r>
            <a:r>
              <a:rPr lang="en-US" sz="3600" dirty="0"/>
              <a:t>Visual Studio Project templates</a:t>
            </a:r>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34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26" y="1267917"/>
            <a:ext cx="4548188" cy="2895600"/>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107" y="1725665"/>
            <a:ext cx="5810250" cy="4695825"/>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643064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Silverlight Web Part</a:t>
            </a:r>
            <a:endParaRPr lang="en-US" dirty="0"/>
          </a:p>
        </p:txBody>
      </p:sp>
      <p:sp>
        <p:nvSpPr>
          <p:cNvPr id="3" name="Footer Placeholder 2"/>
          <p:cNvSpPr>
            <a:spLocks noGrp="1"/>
          </p:cNvSpPr>
          <p:nvPr>
            <p:ph type="ftr" sz="quarter" idx="3"/>
          </p:nvPr>
        </p:nvSpPr>
        <p:spPr/>
        <p:txBody>
          <a:bodyPr/>
          <a:lstStyle/>
          <a:p>
            <a:r>
              <a:rPr lang="en-US" smtClean="0"/>
              <a:t>Microsoft Confidential</a:t>
            </a:r>
          </a:p>
        </p:txBody>
      </p:sp>
      <p:sp>
        <p:nvSpPr>
          <p:cNvPr id="4" name="Slide Number Placeholder 3"/>
          <p:cNvSpPr>
            <a:spLocks noGrp="1"/>
          </p:cNvSpPr>
          <p:nvPr>
            <p:ph type="sldNum" sz="quarter" idx="4"/>
          </p:nvPr>
        </p:nvSpPr>
        <p:spPr/>
        <p:txBody>
          <a:bodyPr/>
          <a:lstStyle/>
          <a:p>
            <a:fld id="{1AD4D6FE-0D95-422C-A401-E733BBF8EB07}" type="slidenum">
              <a:rPr lang="en-US" smtClean="0"/>
              <a:pPr/>
              <a:t>35</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39" y="1165642"/>
            <a:ext cx="7246144" cy="4841558"/>
          </a:xfrm>
          <a:prstGeom prst="rect">
            <a:avLst/>
          </a:prstGeom>
          <a:noFill/>
          <a:ln>
            <a:noFill/>
          </a:ln>
          <a:effectLst>
            <a:outerShdw dist="35921" dir="2700000" algn="ctr" rotWithShape="0">
              <a:schemeClr val="bg2"/>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38461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2251993" y="3505199"/>
            <a:ext cx="6513512" cy="2089015"/>
            <a:chOff x="380998" y="998945"/>
            <a:chExt cx="3810002" cy="2417106"/>
          </a:xfrm>
        </p:grpSpPr>
        <p:sp>
          <p:nvSpPr>
            <p:cNvPr id="56" name="Rounded Rectangle 55"/>
            <p:cNvSpPr/>
            <p:nvPr/>
          </p:nvSpPr>
          <p:spPr>
            <a:xfrm flipV="1">
              <a:off x="381000" y="1143000"/>
              <a:ext cx="3810000" cy="2273051"/>
            </a:xfrm>
            <a:prstGeom prst="roundRect">
              <a:avLst>
                <a:gd name="adj" fmla="val 6379"/>
              </a:avLst>
            </a:prstGeom>
            <a:gradFill>
              <a:gsLst>
                <a:gs pos="0">
                  <a:schemeClr val="tx1">
                    <a:lumMod val="95000"/>
                    <a:alpha val="7000"/>
                  </a:schemeClr>
                </a:gs>
                <a:gs pos="100000">
                  <a:schemeClr val="tx1">
                    <a:alpha val="21000"/>
                  </a:schemeClr>
                </a:gs>
                <a:gs pos="100000">
                  <a:schemeClr val="tx1">
                    <a:alpha val="94000"/>
                  </a:schemeClr>
                </a:gs>
              </a:gsLst>
              <a:lin ang="5400000" scaled="0"/>
            </a:gradFill>
            <a:ln>
              <a:no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40" tIns="548640" rtlCol="0" anchor="t"/>
            <a:lstStyle/>
            <a:p>
              <a:pPr algn="l" rtl="0">
                <a:spcAft>
                  <a:spcPts val="600"/>
                </a:spcAft>
                <a:buClr>
                  <a:srgbClr xmlns:mc="http://schemas.openxmlformats.org/markup-compatibility/2006" xmlns:a14="http://schemas.microsoft.com/office/drawing/2010/main" val="A00E18" mc:Ignorable=""/>
                </a:buClr>
              </a:pPr>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58" name="Round Same Side Corner Rectangle 57"/>
            <p:cNvSpPr/>
            <p:nvPr/>
          </p:nvSpPr>
          <p:spPr>
            <a:xfrm rot="10800000" flipV="1">
              <a:off x="380998" y="1066800"/>
              <a:ext cx="3809999" cy="435428"/>
            </a:xfrm>
            <a:prstGeom prst="round2SameRect">
              <a:avLst>
                <a:gd name="adj1" fmla="val 26861"/>
                <a:gd name="adj2" fmla="val 0"/>
              </a:avLst>
            </a:prstGeom>
            <a:gradFill>
              <a:gsLst>
                <a:gs pos="0">
                  <a:schemeClr val="bg1">
                    <a:lumMod val="75000"/>
                    <a:lumOff val="25000"/>
                  </a:schemeClr>
                </a:gs>
                <a:gs pos="100000">
                  <a:schemeClr val="bg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59" name="TextBox 58"/>
            <p:cNvSpPr txBox="1"/>
            <p:nvPr/>
          </p:nvSpPr>
          <p:spPr>
            <a:xfrm>
              <a:off x="1054666" y="998945"/>
              <a:ext cx="2560569" cy="462949"/>
            </a:xfrm>
            <a:prstGeom prst="rect">
              <a:avLst/>
            </a:prstGeom>
            <a:noFill/>
            <a:effectLst>
              <a:outerShdw blurRad="50800" dist="38100" dir="5400000" algn="t" rotWithShape="0">
                <a:prstClr val="black">
                  <a:alpha val="40000"/>
                </a:prstClr>
              </a:outerShdw>
            </a:effectLst>
          </p:spPr>
          <p:txBody>
            <a:bodyPr wrap="square" rtlCol="0">
              <a:spAutoFit/>
            </a:bodyPr>
            <a:lstStyle/>
            <a:p>
              <a:pPr algn="ctr" rtl="0"/>
              <a:r>
                <a:rPr lang="en-US" sz="2000" b="1" kern="1200" dirty="0" smtClean="0">
                  <a:solidFill>
                    <a:srgbClr xmlns:mc="http://schemas.openxmlformats.org/markup-compatibility/2006" xmlns:a14="http://schemas.microsoft.com/office/drawing/2010/main" val="FFFFFF" mc:Ignorable=""/>
                  </a:solidFill>
                  <a:latin typeface="+mj-lt"/>
                  <a:ea typeface="+mn-ea"/>
                  <a:cs typeface="+mn-cs"/>
                </a:rPr>
                <a:t>SharePoint</a:t>
              </a:r>
              <a:endParaRPr lang="en-US" sz="2000" b="1" kern="1200" dirty="0">
                <a:solidFill>
                  <a:srgbClr xmlns:mc="http://schemas.openxmlformats.org/markup-compatibility/2006" xmlns:a14="http://schemas.microsoft.com/office/drawing/2010/main" val="FFFFFF" mc:Ignorable=""/>
                </a:solidFill>
                <a:latin typeface="+mj-lt"/>
                <a:ea typeface="+mn-ea"/>
                <a:cs typeface="+mn-cs"/>
              </a:endParaRPr>
            </a:p>
          </p:txBody>
        </p:sp>
      </p:grpSp>
      <p:grpSp>
        <p:nvGrpSpPr>
          <p:cNvPr id="46" name="Group 45"/>
          <p:cNvGrpSpPr/>
          <p:nvPr/>
        </p:nvGrpSpPr>
        <p:grpSpPr>
          <a:xfrm>
            <a:off x="409125" y="3469006"/>
            <a:ext cx="1777688" cy="2125210"/>
            <a:chOff x="380997" y="1055294"/>
            <a:chExt cx="3810003" cy="2360757"/>
          </a:xfrm>
        </p:grpSpPr>
        <p:sp>
          <p:nvSpPr>
            <p:cNvPr id="47" name="Rounded Rectangle 46"/>
            <p:cNvSpPr/>
            <p:nvPr/>
          </p:nvSpPr>
          <p:spPr>
            <a:xfrm flipV="1">
              <a:off x="381000" y="1143000"/>
              <a:ext cx="3810000" cy="2273051"/>
            </a:xfrm>
            <a:prstGeom prst="roundRect">
              <a:avLst>
                <a:gd name="adj" fmla="val 6379"/>
              </a:avLst>
            </a:prstGeom>
            <a:gradFill>
              <a:gsLst>
                <a:gs pos="0">
                  <a:schemeClr val="tx1">
                    <a:lumMod val="95000"/>
                    <a:alpha val="7000"/>
                  </a:schemeClr>
                </a:gs>
                <a:gs pos="100000">
                  <a:schemeClr val="tx1">
                    <a:alpha val="21000"/>
                  </a:schemeClr>
                </a:gs>
                <a:gs pos="100000">
                  <a:schemeClr val="tx1">
                    <a:alpha val="94000"/>
                  </a:schemeClr>
                </a:gs>
              </a:gsLst>
              <a:lin ang="5400000" scaled="0"/>
            </a:gradFill>
            <a:ln>
              <a:no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40" tIns="548640" rtlCol="0" anchor="t"/>
            <a:lstStyle/>
            <a:p>
              <a:pPr algn="l" rtl="0">
                <a:spcAft>
                  <a:spcPts val="600"/>
                </a:spcAft>
                <a:buClr>
                  <a:srgbClr xmlns:mc="http://schemas.openxmlformats.org/markup-compatibility/2006" xmlns:a14="http://schemas.microsoft.com/office/drawing/2010/main" val="A00E18" mc:Ignorable=""/>
                </a:buClr>
              </a:pPr>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48" name="Round Same Side Corner Rectangle 47"/>
            <p:cNvSpPr/>
            <p:nvPr/>
          </p:nvSpPr>
          <p:spPr>
            <a:xfrm rot="10800000" flipV="1">
              <a:off x="380997" y="1066800"/>
              <a:ext cx="3809999" cy="804114"/>
            </a:xfrm>
            <a:prstGeom prst="round2SameRect">
              <a:avLst>
                <a:gd name="adj1" fmla="val 26861"/>
                <a:gd name="adj2" fmla="val 0"/>
              </a:avLst>
            </a:prstGeom>
            <a:gradFill>
              <a:gsLst>
                <a:gs pos="0">
                  <a:schemeClr val="bg1">
                    <a:lumMod val="75000"/>
                    <a:lumOff val="25000"/>
                  </a:schemeClr>
                </a:gs>
                <a:gs pos="100000">
                  <a:schemeClr val="bg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49" name="TextBox 48"/>
            <p:cNvSpPr txBox="1"/>
            <p:nvPr/>
          </p:nvSpPr>
          <p:spPr>
            <a:xfrm>
              <a:off x="1054666" y="1055294"/>
              <a:ext cx="2560569" cy="462949"/>
            </a:xfrm>
            <a:prstGeom prst="rect">
              <a:avLst/>
            </a:prstGeom>
            <a:noFill/>
            <a:effectLst>
              <a:outerShdw blurRad="50800" dist="38100" dir="5400000" algn="t" rotWithShape="0">
                <a:prstClr val="black">
                  <a:alpha val="40000"/>
                </a:prstClr>
              </a:outerShdw>
            </a:effectLst>
          </p:spPr>
          <p:txBody>
            <a:bodyPr wrap="square" rtlCol="0">
              <a:spAutoFit/>
            </a:bodyPr>
            <a:lstStyle/>
            <a:p>
              <a:pPr algn="ctr" rtl="0"/>
              <a:r>
                <a:rPr lang="en-US" sz="2000" b="1" dirty="0" smtClean="0">
                  <a:solidFill>
                    <a:srgbClr xmlns:mc="http://schemas.openxmlformats.org/markup-compatibility/2006" xmlns:a14="http://schemas.microsoft.com/office/drawing/2010/main" val="FFFFFF" mc:Ignorable=""/>
                  </a:solidFill>
                  <a:latin typeface="+mj-lt"/>
                </a:rPr>
                <a:t>Design Tools</a:t>
              </a:r>
              <a:endParaRPr lang="en-US" sz="2000" b="1" kern="1200" dirty="0">
                <a:solidFill>
                  <a:srgbClr xmlns:mc="http://schemas.openxmlformats.org/markup-compatibility/2006" xmlns:a14="http://schemas.microsoft.com/office/drawing/2010/main" val="FFFFFF" mc:Ignorable=""/>
                </a:solidFill>
                <a:latin typeface="+mj-lt"/>
                <a:ea typeface="+mn-ea"/>
                <a:cs typeface="+mn-cs"/>
              </a:endParaRPr>
            </a:p>
          </p:txBody>
        </p:sp>
      </p:grpSp>
      <p:grpSp>
        <p:nvGrpSpPr>
          <p:cNvPr id="38" name="Group 37"/>
          <p:cNvGrpSpPr/>
          <p:nvPr/>
        </p:nvGrpSpPr>
        <p:grpSpPr>
          <a:xfrm>
            <a:off x="2237613" y="1428690"/>
            <a:ext cx="6513512" cy="2040315"/>
            <a:chOff x="380998" y="1055294"/>
            <a:chExt cx="3810002" cy="2360757"/>
          </a:xfrm>
        </p:grpSpPr>
        <p:sp>
          <p:nvSpPr>
            <p:cNvPr id="39" name="Rounded Rectangle 38"/>
            <p:cNvSpPr/>
            <p:nvPr/>
          </p:nvSpPr>
          <p:spPr>
            <a:xfrm flipV="1">
              <a:off x="381000" y="1143000"/>
              <a:ext cx="3810000" cy="2273051"/>
            </a:xfrm>
            <a:prstGeom prst="roundRect">
              <a:avLst>
                <a:gd name="adj" fmla="val 6379"/>
              </a:avLst>
            </a:prstGeom>
            <a:gradFill>
              <a:gsLst>
                <a:gs pos="0">
                  <a:schemeClr val="tx1">
                    <a:lumMod val="95000"/>
                    <a:alpha val="7000"/>
                  </a:schemeClr>
                </a:gs>
                <a:gs pos="100000">
                  <a:schemeClr val="tx1">
                    <a:alpha val="21000"/>
                  </a:schemeClr>
                </a:gs>
                <a:gs pos="100000">
                  <a:schemeClr val="tx1">
                    <a:alpha val="94000"/>
                  </a:schemeClr>
                </a:gs>
              </a:gsLst>
              <a:lin ang="5400000" scaled="0"/>
            </a:gradFill>
            <a:ln>
              <a:noFill/>
            </a:ln>
            <a:effectLst>
              <a:outerShdw blurRad="50800" dist="38100" dir="5400000" algn="t"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91440" tIns="548640" rtlCol="0" anchor="t"/>
            <a:lstStyle/>
            <a:p>
              <a:pPr algn="l" rtl="0">
                <a:spcAft>
                  <a:spcPts val="600"/>
                </a:spcAft>
                <a:buClr>
                  <a:srgbClr xmlns:mc="http://schemas.openxmlformats.org/markup-compatibility/2006" xmlns:a14="http://schemas.microsoft.com/office/drawing/2010/main" val="A00E18" mc:Ignorable=""/>
                </a:buClr>
              </a:pPr>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40" name="Round Same Side Corner Rectangle 39"/>
            <p:cNvSpPr/>
            <p:nvPr/>
          </p:nvSpPr>
          <p:spPr>
            <a:xfrm rot="10800000" flipV="1">
              <a:off x="380998" y="1066800"/>
              <a:ext cx="3809999" cy="435428"/>
            </a:xfrm>
            <a:prstGeom prst="round2SameRect">
              <a:avLst>
                <a:gd name="adj1" fmla="val 26861"/>
                <a:gd name="adj2" fmla="val 0"/>
              </a:avLst>
            </a:prstGeom>
            <a:gradFill>
              <a:gsLst>
                <a:gs pos="0">
                  <a:schemeClr val="bg1">
                    <a:lumMod val="75000"/>
                    <a:lumOff val="25000"/>
                  </a:schemeClr>
                </a:gs>
                <a:gs pos="100000">
                  <a:schemeClr val="bg1">
                    <a:lumMod val="95000"/>
                    <a:lumOff val="5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srgbClr xmlns:mc="http://schemas.openxmlformats.org/markup-compatibility/2006" xmlns:a14="http://schemas.microsoft.com/office/drawing/2010/main" val="FFFFFF" mc:Ignorable=""/>
                </a:solidFill>
                <a:latin typeface="Segoe"/>
                <a:ea typeface="+mn-ea"/>
                <a:cs typeface="+mn-cs"/>
              </a:endParaRPr>
            </a:p>
          </p:txBody>
        </p:sp>
        <p:sp>
          <p:nvSpPr>
            <p:cNvPr id="41" name="TextBox 40"/>
            <p:cNvSpPr txBox="1"/>
            <p:nvPr/>
          </p:nvSpPr>
          <p:spPr>
            <a:xfrm>
              <a:off x="1054666" y="1055294"/>
              <a:ext cx="2560569" cy="462949"/>
            </a:xfrm>
            <a:prstGeom prst="rect">
              <a:avLst/>
            </a:prstGeom>
            <a:noFill/>
            <a:effectLst>
              <a:outerShdw blurRad="50800" dist="38100" dir="5400000" algn="t" rotWithShape="0">
                <a:prstClr val="black">
                  <a:alpha val="40000"/>
                </a:prstClr>
              </a:outerShdw>
            </a:effectLst>
          </p:spPr>
          <p:txBody>
            <a:bodyPr wrap="square" rtlCol="0">
              <a:spAutoFit/>
            </a:bodyPr>
            <a:lstStyle/>
            <a:p>
              <a:pPr algn="ctr" rtl="0"/>
              <a:r>
                <a:rPr lang="en-US" sz="2000" b="1" kern="1200" dirty="0" smtClean="0">
                  <a:solidFill>
                    <a:srgbClr xmlns:mc="http://schemas.openxmlformats.org/markup-compatibility/2006" xmlns:a14="http://schemas.microsoft.com/office/drawing/2010/main" val="FFFFFF" mc:Ignorable=""/>
                  </a:solidFill>
                  <a:latin typeface="+mj-lt"/>
                  <a:ea typeface="+mn-ea"/>
                  <a:cs typeface="+mn-cs"/>
                </a:rPr>
                <a:t>Office Applications</a:t>
              </a:r>
              <a:endParaRPr lang="en-US" sz="2000" b="1" kern="1200" dirty="0">
                <a:solidFill>
                  <a:srgbClr xmlns:mc="http://schemas.openxmlformats.org/markup-compatibility/2006" xmlns:a14="http://schemas.microsoft.com/office/drawing/2010/main" val="FFFFFF" mc:Ignorable=""/>
                </a:solidFill>
                <a:latin typeface="+mj-lt"/>
                <a:ea typeface="+mn-ea"/>
                <a:cs typeface="+mn-cs"/>
              </a:endParaRPr>
            </a:p>
          </p:txBody>
        </p:sp>
      </p:grpSp>
      <p:sp>
        <p:nvSpPr>
          <p:cNvPr id="53" name="Rectangle 52"/>
          <p:cNvSpPr/>
          <p:nvPr/>
        </p:nvSpPr>
        <p:spPr bwMode="auto">
          <a:xfrm>
            <a:off x="0" y="3800475"/>
            <a:ext cx="9144000" cy="3057525"/>
          </a:xfrm>
          <a:prstGeom prst="rect">
            <a:avLst/>
          </a:prstGeom>
          <a:gradFill>
            <a:gsLst>
              <a:gs pos="0">
                <a:schemeClr val="bg1"/>
              </a:gs>
              <a:gs pos="72000">
                <a:schemeClr val="bg1">
                  <a:alpha val="0"/>
                </a:schemeClr>
              </a:gs>
              <a:gs pos="100000">
                <a:schemeClr val="bg1">
                  <a:alpha val="0"/>
                </a:schemeClr>
              </a:gs>
            </a:gsLst>
          </a:gra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baseline="-250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76" name="Rounded Rectangle 75"/>
          <p:cNvSpPr/>
          <p:nvPr/>
        </p:nvSpPr>
        <p:spPr bwMode="auto">
          <a:xfrm>
            <a:off x="2321401" y="2956950"/>
            <a:ext cx="6345936" cy="27432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BCS Client</a:t>
            </a:r>
          </a:p>
        </p:txBody>
      </p:sp>
      <p:sp>
        <p:nvSpPr>
          <p:cNvPr id="77" name="Rounded Rectangle 76"/>
          <p:cNvSpPr/>
          <p:nvPr/>
        </p:nvSpPr>
        <p:spPr bwMode="auto">
          <a:xfrm>
            <a:off x="2297939" y="5237018"/>
            <a:ext cx="6346824" cy="22860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Business Data Connectivity</a:t>
            </a:r>
          </a:p>
        </p:txBody>
      </p:sp>
      <p:sp>
        <p:nvSpPr>
          <p:cNvPr id="78" name="Rounded Rectangle 77"/>
          <p:cNvSpPr/>
          <p:nvPr/>
        </p:nvSpPr>
        <p:spPr bwMode="auto">
          <a:xfrm>
            <a:off x="2297939" y="4931083"/>
            <a:ext cx="6346824" cy="22860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External Content Type Repository</a:t>
            </a:r>
          </a:p>
        </p:txBody>
      </p:sp>
      <p:sp>
        <p:nvSpPr>
          <p:cNvPr id="79" name="Rounded Rectangle 78"/>
          <p:cNvSpPr/>
          <p:nvPr/>
        </p:nvSpPr>
        <p:spPr bwMode="auto">
          <a:xfrm>
            <a:off x="2297937" y="4625149"/>
            <a:ext cx="6346825" cy="22860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External Lists</a:t>
            </a:r>
          </a:p>
        </p:txBody>
      </p:sp>
      <p:sp>
        <p:nvSpPr>
          <p:cNvPr id="81" name="Rounded Rectangle 80"/>
          <p:cNvSpPr/>
          <p:nvPr/>
        </p:nvSpPr>
        <p:spPr bwMode="auto">
          <a:xfrm>
            <a:off x="2296988" y="3985404"/>
            <a:ext cx="1188720" cy="562410"/>
          </a:xfrm>
          <a:prstGeom prst="roundRect">
            <a:avLst/>
          </a:prstGeom>
          <a:gradFill>
            <a:gsLst>
              <a:gs pos="0">
                <a:schemeClr val="accent3"/>
              </a:gs>
              <a:gs pos="50000">
                <a:schemeClr val="accent3"/>
              </a:gs>
              <a:gs pos="100000">
                <a:schemeClr val="accent3"/>
              </a:gs>
            </a:gsLst>
            <a:lin ang="5400000" scaled="0"/>
          </a:gradFill>
          <a:ln w="12700">
            <a:gradFill>
              <a:gsLst>
                <a:gs pos="0">
                  <a:schemeClr val="accent3">
                    <a:lumMod val="75000"/>
                  </a:schemeClr>
                </a:gs>
                <a:gs pos="50000">
                  <a:schemeClr val="tx1">
                    <a:alpha val="25000"/>
                  </a:schemeClr>
                </a:gs>
                <a:gs pos="100000">
                  <a:schemeClr val="accent1">
                    <a:tint val="23500"/>
                    <a:satMod val="160000"/>
                    <a:alpha val="0"/>
                  </a:schemeClr>
                </a:gs>
              </a:gsLst>
              <a:lin ang="5400000" scaled="0"/>
            </a:gra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Dev Platform</a:t>
            </a:r>
          </a:p>
        </p:txBody>
      </p:sp>
      <p:sp>
        <p:nvSpPr>
          <p:cNvPr id="82" name="Rounded Rectangle 81"/>
          <p:cNvSpPr/>
          <p:nvPr/>
        </p:nvSpPr>
        <p:spPr bwMode="auto">
          <a:xfrm>
            <a:off x="7431186" y="3985404"/>
            <a:ext cx="1196434" cy="562410"/>
          </a:xfrm>
          <a:prstGeom prst="roundRect">
            <a:avLst/>
          </a:prstGeom>
          <a:gradFill>
            <a:gsLst>
              <a:gs pos="0">
                <a:schemeClr val="accent3"/>
              </a:gs>
              <a:gs pos="50000">
                <a:schemeClr val="accent3"/>
              </a:gs>
              <a:gs pos="100000">
                <a:schemeClr val="accent3"/>
              </a:gs>
            </a:gsLst>
            <a:lin ang="5400000" scaled="0"/>
          </a:gradFill>
          <a:ln w="12700">
            <a:gradFill>
              <a:gsLst>
                <a:gs pos="0">
                  <a:schemeClr val="accent3">
                    <a:lumMod val="75000"/>
                  </a:schemeClr>
                </a:gs>
                <a:gs pos="50000">
                  <a:schemeClr val="tx1">
                    <a:alpha val="25000"/>
                  </a:schemeClr>
                </a:gs>
                <a:gs pos="100000">
                  <a:schemeClr val="accent1">
                    <a:tint val="23500"/>
                    <a:satMod val="160000"/>
                    <a:alpha val="0"/>
                  </a:schemeClr>
                </a:gs>
              </a:gsLst>
              <a:lin ang="5400000" scaled="0"/>
            </a:gra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Enterprise Search</a:t>
            </a:r>
          </a:p>
        </p:txBody>
      </p:sp>
      <p:sp>
        <p:nvSpPr>
          <p:cNvPr id="83" name="Rounded Rectangle 82"/>
          <p:cNvSpPr/>
          <p:nvPr/>
        </p:nvSpPr>
        <p:spPr bwMode="auto">
          <a:xfrm>
            <a:off x="3582466" y="3985404"/>
            <a:ext cx="1188720" cy="562410"/>
          </a:xfrm>
          <a:prstGeom prst="roundRect">
            <a:avLst/>
          </a:prstGeom>
          <a:gradFill>
            <a:gsLst>
              <a:gs pos="0">
                <a:schemeClr val="accent3"/>
              </a:gs>
              <a:gs pos="50000">
                <a:schemeClr val="accent3"/>
              </a:gs>
              <a:gs pos="100000">
                <a:schemeClr val="accent3"/>
              </a:gs>
            </a:gsLst>
            <a:lin ang="5400000" scaled="0"/>
          </a:gradFill>
          <a:ln w="12700">
            <a:gradFill>
              <a:gsLst>
                <a:gs pos="0">
                  <a:schemeClr val="accent3">
                    <a:lumMod val="75000"/>
                  </a:schemeClr>
                </a:gs>
                <a:gs pos="50000">
                  <a:schemeClr val="tx1">
                    <a:alpha val="25000"/>
                  </a:schemeClr>
                </a:gs>
                <a:gs pos="100000">
                  <a:schemeClr val="accent1">
                    <a:tint val="23500"/>
                    <a:satMod val="160000"/>
                    <a:alpha val="0"/>
                  </a:schemeClr>
                </a:gs>
              </a:gsLst>
              <a:lin ang="5400000" scaled="0"/>
            </a:gra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Business Intelligence</a:t>
            </a:r>
          </a:p>
        </p:txBody>
      </p:sp>
      <p:sp>
        <p:nvSpPr>
          <p:cNvPr id="84" name="Rounded Rectangle 83"/>
          <p:cNvSpPr/>
          <p:nvPr/>
        </p:nvSpPr>
        <p:spPr bwMode="auto">
          <a:xfrm>
            <a:off x="6153422" y="3985404"/>
            <a:ext cx="1188720" cy="562410"/>
          </a:xfrm>
          <a:prstGeom prst="roundRect">
            <a:avLst/>
          </a:prstGeom>
          <a:gradFill>
            <a:gsLst>
              <a:gs pos="0">
                <a:schemeClr val="accent3"/>
              </a:gs>
              <a:gs pos="50000">
                <a:schemeClr val="accent3"/>
              </a:gs>
              <a:gs pos="100000">
                <a:schemeClr val="accent3"/>
              </a:gs>
            </a:gsLst>
            <a:lin ang="5400000" scaled="0"/>
          </a:gradFill>
          <a:ln w="12700">
            <a:gradFill>
              <a:gsLst>
                <a:gs pos="0">
                  <a:schemeClr val="accent3">
                    <a:lumMod val="75000"/>
                  </a:schemeClr>
                </a:gs>
                <a:gs pos="50000">
                  <a:schemeClr val="tx1">
                    <a:alpha val="25000"/>
                  </a:schemeClr>
                </a:gs>
                <a:gs pos="100000">
                  <a:schemeClr val="accent1">
                    <a:tint val="23500"/>
                    <a:satMod val="160000"/>
                    <a:alpha val="0"/>
                  </a:schemeClr>
                </a:gs>
              </a:gsLst>
              <a:lin ang="5400000" scaled="0"/>
            </a:gra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Collaboration Social</a:t>
            </a:r>
          </a:p>
        </p:txBody>
      </p:sp>
      <p:sp>
        <p:nvSpPr>
          <p:cNvPr id="85" name="Rounded Rectangle 84"/>
          <p:cNvSpPr/>
          <p:nvPr/>
        </p:nvSpPr>
        <p:spPr bwMode="auto">
          <a:xfrm>
            <a:off x="4867944" y="3985404"/>
            <a:ext cx="1188720" cy="562410"/>
          </a:xfrm>
          <a:prstGeom prst="roundRect">
            <a:avLst/>
          </a:prstGeom>
          <a:gradFill>
            <a:gsLst>
              <a:gs pos="0">
                <a:schemeClr val="accent3"/>
              </a:gs>
              <a:gs pos="50000">
                <a:schemeClr val="accent3"/>
              </a:gs>
              <a:gs pos="100000">
                <a:schemeClr val="accent3"/>
              </a:gs>
            </a:gsLst>
            <a:lin ang="5400000" scaled="0"/>
          </a:gradFill>
          <a:ln w="12700">
            <a:gradFill>
              <a:gsLst>
                <a:gs pos="0">
                  <a:schemeClr val="accent3">
                    <a:lumMod val="75000"/>
                  </a:schemeClr>
                </a:gs>
                <a:gs pos="50000">
                  <a:schemeClr val="tx1">
                    <a:alpha val="25000"/>
                  </a:schemeClr>
                </a:gs>
                <a:gs pos="100000">
                  <a:schemeClr val="accent1">
                    <a:tint val="23500"/>
                    <a:satMod val="160000"/>
                    <a:alpha val="0"/>
                  </a:schemeClr>
                </a:gs>
              </a:gsLst>
              <a:lin ang="5400000" scaled="0"/>
            </a:gradFill>
          </a:ln>
          <a:effectLst>
            <a:outerShdw blurRad="50800" dist="38100" dir="2700000" algn="tl"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Enterprise Content Management</a:t>
            </a:r>
          </a:p>
        </p:txBody>
      </p:sp>
      <p:pic>
        <p:nvPicPr>
          <p:cNvPr id="88" name="Picture 9" descr="R:\MSUS - Microsoft Corporation\MSDOC - Microsoft Documentation\SHPTPPT - SharePoint PPT TechReady 2009\Interactive\MS_outlook_icon.png"/>
          <p:cNvPicPr>
            <a:picLocks noChangeAspect="1" noChangeArrowheads="1"/>
          </p:cNvPicPr>
          <p:nvPr/>
        </p:nvPicPr>
        <p:blipFill>
          <a:blip r:embed="rId3"/>
          <a:srcRect/>
          <a:stretch>
            <a:fillRect/>
          </a:stretch>
        </p:blipFill>
        <p:spPr bwMode="auto">
          <a:xfrm>
            <a:off x="4084590" y="1881250"/>
            <a:ext cx="576510" cy="577540"/>
          </a:xfrm>
          <a:prstGeom prst="rect">
            <a:avLst/>
          </a:prstGeom>
          <a:noFill/>
        </p:spPr>
      </p:pic>
      <p:pic>
        <p:nvPicPr>
          <p:cNvPr id="89" name="Picture 10" descr="R:\MSUS - Microsoft Corporation\MSDOC - Microsoft Documentation\SHPTPPT - SharePoint PPT TechReady 2009\Interactive\MS_word_icon.png"/>
          <p:cNvPicPr>
            <a:picLocks noChangeAspect="1" noChangeArrowheads="1"/>
          </p:cNvPicPr>
          <p:nvPr/>
        </p:nvPicPr>
        <p:blipFill>
          <a:blip r:embed="rId4"/>
          <a:srcRect/>
          <a:stretch>
            <a:fillRect/>
          </a:stretch>
        </p:blipFill>
        <p:spPr bwMode="auto">
          <a:xfrm>
            <a:off x="4875921" y="1888630"/>
            <a:ext cx="561780" cy="562780"/>
          </a:xfrm>
          <a:prstGeom prst="rect">
            <a:avLst/>
          </a:prstGeom>
          <a:noFill/>
        </p:spPr>
      </p:pic>
      <p:pic>
        <p:nvPicPr>
          <p:cNvPr id="90" name="Picture 11" descr="R:\MSUS - Microsoft Corporation\MSDOC - Microsoft Documentation\SHPTPPT - SharePoint PPT TechReady 2009\Interactive\MS_infopath_icon.png"/>
          <p:cNvPicPr>
            <a:picLocks noChangeAspect="1" noChangeArrowheads="1"/>
          </p:cNvPicPr>
          <p:nvPr/>
        </p:nvPicPr>
        <p:blipFill>
          <a:blip r:embed="rId5"/>
          <a:srcRect/>
          <a:stretch>
            <a:fillRect/>
          </a:stretch>
        </p:blipFill>
        <p:spPr bwMode="auto">
          <a:xfrm>
            <a:off x="5652522" y="1881765"/>
            <a:ext cx="575484" cy="576510"/>
          </a:xfrm>
          <a:prstGeom prst="rect">
            <a:avLst/>
          </a:prstGeom>
          <a:noFill/>
        </p:spPr>
      </p:pic>
      <p:pic>
        <p:nvPicPr>
          <p:cNvPr id="91" name="Picture 12" descr="R:\MSUS - Microsoft Corporation\MSDOC - Microsoft Documentation\SHPTPPT - SharePoint PPT TechReady 2009\Interactive\MS_groove_icon.png"/>
          <p:cNvPicPr>
            <a:picLocks noChangeAspect="1" noChangeArrowheads="1"/>
          </p:cNvPicPr>
          <p:nvPr/>
        </p:nvPicPr>
        <p:blipFill>
          <a:blip r:embed="rId6"/>
          <a:srcRect/>
          <a:stretch>
            <a:fillRect/>
          </a:stretch>
        </p:blipFill>
        <p:spPr bwMode="auto">
          <a:xfrm>
            <a:off x="6442827" y="1881765"/>
            <a:ext cx="575484" cy="576510"/>
          </a:xfrm>
          <a:prstGeom prst="rect">
            <a:avLst/>
          </a:prstGeom>
          <a:noFill/>
        </p:spPr>
      </p:pic>
      <p:sp>
        <p:nvSpPr>
          <p:cNvPr id="92" name="Isosceles Triangle 91"/>
          <p:cNvSpPr/>
          <p:nvPr/>
        </p:nvSpPr>
        <p:spPr bwMode="auto">
          <a:xfrm>
            <a:off x="3000551" y="2517570"/>
            <a:ext cx="4987636" cy="368136"/>
          </a:xfrm>
          <a:prstGeom prst="triangle">
            <a:avLst/>
          </a:prstGeom>
          <a:gradFill>
            <a:gsLst>
              <a:gs pos="0">
                <a:schemeClr val="tx1">
                  <a:alpha val="88000"/>
                </a:schemeClr>
              </a:gs>
              <a:gs pos="80000">
                <a:schemeClr val="tx1">
                  <a:alpha val="27000"/>
                </a:schemeClr>
              </a:gs>
              <a:gs pos="100000">
                <a:schemeClr val="tx1">
                  <a:alpha val="27000"/>
                </a:schemeClr>
              </a:gs>
            </a:gsLst>
          </a:gradFill>
          <a:ln>
            <a:headEnd type="none" w="med" len="med"/>
            <a:tailEnd type="none" w="med" len="me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93" name="Isosceles Triangle 92"/>
          <p:cNvSpPr/>
          <p:nvPr/>
        </p:nvSpPr>
        <p:spPr bwMode="auto">
          <a:xfrm rot="10800000">
            <a:off x="2964925" y="5617030"/>
            <a:ext cx="4987636" cy="368136"/>
          </a:xfrm>
          <a:prstGeom prst="triangle">
            <a:avLst/>
          </a:prstGeom>
          <a:gradFill>
            <a:gsLst>
              <a:gs pos="0">
                <a:schemeClr val="tx1">
                  <a:alpha val="88000"/>
                </a:schemeClr>
              </a:gs>
              <a:gs pos="80000">
                <a:schemeClr val="tx1">
                  <a:alpha val="27000"/>
                </a:schemeClr>
              </a:gs>
              <a:gs pos="100000">
                <a:schemeClr val="tx1">
                  <a:alpha val="27000"/>
                </a:schemeClr>
              </a:gs>
            </a:gsLst>
          </a:gradFill>
          <a:ln>
            <a:headEnd type="none" w="med" len="med"/>
            <a:tailEnd type="none" w="med" len="me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pic>
        <p:nvPicPr>
          <p:cNvPr id="94" name="Picture 12" descr="C:\Documents and Settings\michelleo\Desktop\MS Icons from DVD\Internet cloud web.png"/>
          <p:cNvPicPr>
            <a:picLocks noChangeAspect="1" noChangeArrowheads="1"/>
          </p:cNvPicPr>
          <p:nvPr/>
        </p:nvPicPr>
        <p:blipFill>
          <a:blip r:embed="rId7"/>
          <a:srcRect/>
          <a:stretch>
            <a:fillRect/>
          </a:stretch>
        </p:blipFill>
        <p:spPr bwMode="auto">
          <a:xfrm>
            <a:off x="6471060" y="5789475"/>
            <a:ext cx="970423" cy="381000"/>
          </a:xfrm>
          <a:prstGeom prst="rect">
            <a:avLst/>
          </a:prstGeom>
          <a:noFill/>
        </p:spPr>
      </p:pic>
      <p:sp>
        <p:nvSpPr>
          <p:cNvPr id="95" name="TextBox 94"/>
          <p:cNvSpPr txBox="1"/>
          <p:nvPr/>
        </p:nvSpPr>
        <p:spPr>
          <a:xfrm>
            <a:off x="6537359" y="6150526"/>
            <a:ext cx="921919" cy="338554"/>
          </a:xfrm>
          <a:prstGeom prst="rect">
            <a:avLst/>
          </a:prstGeom>
          <a:noFill/>
        </p:spPr>
        <p:txBody>
          <a:bodyPr wrap="none" rtlCol="0">
            <a:spAutoFit/>
          </a:bodyPr>
          <a:lstStyle/>
          <a:p>
            <a:r>
              <a:rPr lang="en-US" sz="1600" dirty="0" smtClean="0">
                <a:gradFill>
                  <a:gsLst>
                    <a:gs pos="100000">
                      <a:schemeClr val="tx1"/>
                    </a:gs>
                    <a:gs pos="100000">
                      <a:schemeClr val="tx1"/>
                    </a:gs>
                  </a:gsLst>
                  <a:lin ang="16200000" scaled="0"/>
                </a:gradFill>
                <a:latin typeface="Segoe UI" pitchFamily="34" charset="0"/>
                <a:ea typeface="+mj-ea"/>
                <a:cs typeface="+mj-cs"/>
              </a:rPr>
              <a:t>Web 2.0</a:t>
            </a:r>
            <a:endParaRPr lang="en-US" sz="1600" dirty="0">
              <a:gradFill>
                <a:gsLst>
                  <a:gs pos="100000">
                    <a:schemeClr val="tx1"/>
                  </a:gs>
                  <a:gs pos="100000">
                    <a:schemeClr val="tx1"/>
                  </a:gs>
                </a:gsLst>
                <a:lin ang="16200000" scaled="0"/>
              </a:gradFill>
              <a:latin typeface="Segoe UI" pitchFamily="34" charset="0"/>
              <a:ea typeface="+mj-ea"/>
              <a:cs typeface="+mj-cs"/>
            </a:endParaRPr>
          </a:p>
        </p:txBody>
      </p:sp>
      <p:sp>
        <p:nvSpPr>
          <p:cNvPr id="96" name="TextBox 95"/>
          <p:cNvSpPr txBox="1"/>
          <p:nvPr/>
        </p:nvSpPr>
        <p:spPr>
          <a:xfrm>
            <a:off x="6032903" y="6150526"/>
            <a:ext cx="445956" cy="338554"/>
          </a:xfrm>
          <a:prstGeom prst="rect">
            <a:avLst/>
          </a:prstGeom>
          <a:noFill/>
        </p:spPr>
        <p:txBody>
          <a:bodyPr wrap="none" rtlCol="0">
            <a:spAutoFit/>
          </a:bodyPr>
          <a:lstStyle/>
          <a:p>
            <a:r>
              <a:rPr lang="en-US" sz="1600" dirty="0" smtClean="0">
                <a:gradFill>
                  <a:gsLst>
                    <a:gs pos="100000">
                      <a:schemeClr val="tx1"/>
                    </a:gs>
                    <a:gs pos="100000">
                      <a:schemeClr val="tx1"/>
                    </a:gs>
                  </a:gsLst>
                  <a:lin ang="16200000" scaled="0"/>
                </a:gradFill>
                <a:latin typeface="Segoe UI" pitchFamily="34" charset="0"/>
                <a:ea typeface="+mj-ea"/>
                <a:cs typeface="+mj-cs"/>
              </a:rPr>
              <a:t>DB</a:t>
            </a:r>
            <a:endParaRPr lang="en-US" sz="1600" dirty="0">
              <a:gradFill>
                <a:gsLst>
                  <a:gs pos="100000">
                    <a:schemeClr val="tx1"/>
                  </a:gs>
                  <a:gs pos="100000">
                    <a:schemeClr val="tx1"/>
                  </a:gs>
                </a:gsLst>
                <a:lin ang="16200000" scaled="0"/>
              </a:gradFill>
              <a:latin typeface="Segoe UI" pitchFamily="34" charset="0"/>
              <a:ea typeface="+mj-ea"/>
              <a:cs typeface="+mj-cs"/>
            </a:endParaRPr>
          </a:p>
        </p:txBody>
      </p:sp>
      <p:sp>
        <p:nvSpPr>
          <p:cNvPr id="97" name="TextBox 96"/>
          <p:cNvSpPr txBox="1"/>
          <p:nvPr/>
        </p:nvSpPr>
        <p:spPr>
          <a:xfrm>
            <a:off x="5369750" y="6150526"/>
            <a:ext cx="604653" cy="338554"/>
          </a:xfrm>
          <a:prstGeom prst="rect">
            <a:avLst/>
          </a:prstGeom>
          <a:noFill/>
        </p:spPr>
        <p:txBody>
          <a:bodyPr wrap="none" rtlCol="0">
            <a:spAutoFit/>
          </a:bodyPr>
          <a:lstStyle/>
          <a:p>
            <a:r>
              <a:rPr lang="en-US" sz="1600" dirty="0" smtClean="0">
                <a:gradFill>
                  <a:gsLst>
                    <a:gs pos="100000">
                      <a:schemeClr val="tx1"/>
                    </a:gs>
                    <a:gs pos="100000">
                      <a:schemeClr val="tx1"/>
                    </a:gs>
                  </a:gsLst>
                  <a:lin ang="16200000" scaled="0"/>
                </a:gradFill>
                <a:latin typeface="Segoe UI" pitchFamily="34" charset="0"/>
                <a:ea typeface="+mj-ea"/>
                <a:cs typeface="+mj-cs"/>
              </a:rPr>
              <a:t>WCF</a:t>
            </a:r>
            <a:endParaRPr lang="en-US" sz="1600" dirty="0">
              <a:gradFill>
                <a:gsLst>
                  <a:gs pos="100000">
                    <a:schemeClr val="tx1"/>
                  </a:gs>
                  <a:gs pos="100000">
                    <a:schemeClr val="tx1"/>
                  </a:gs>
                </a:gsLst>
                <a:lin ang="16200000" scaled="0"/>
              </a:gradFill>
              <a:latin typeface="Segoe UI" pitchFamily="34" charset="0"/>
              <a:ea typeface="+mj-ea"/>
              <a:cs typeface="+mj-cs"/>
            </a:endParaRPr>
          </a:p>
        </p:txBody>
      </p:sp>
      <p:sp>
        <p:nvSpPr>
          <p:cNvPr id="98" name="TextBox 97"/>
          <p:cNvSpPr txBox="1"/>
          <p:nvPr/>
        </p:nvSpPr>
        <p:spPr>
          <a:xfrm>
            <a:off x="4009227" y="6150526"/>
            <a:ext cx="1302023" cy="338554"/>
          </a:xfrm>
          <a:prstGeom prst="rect">
            <a:avLst/>
          </a:prstGeom>
          <a:noFill/>
        </p:spPr>
        <p:txBody>
          <a:bodyPr wrap="none" rtlCol="0">
            <a:spAutoFit/>
          </a:bodyPr>
          <a:lstStyle/>
          <a:p>
            <a:r>
              <a:rPr lang="en-US" sz="1600" dirty="0" smtClean="0">
                <a:gradFill>
                  <a:gsLst>
                    <a:gs pos="100000">
                      <a:schemeClr val="tx1"/>
                    </a:gs>
                    <a:gs pos="100000">
                      <a:schemeClr val="tx1"/>
                    </a:gs>
                  </a:gsLst>
                  <a:lin ang="16200000" scaled="0"/>
                </a:gradFill>
                <a:latin typeface="Segoe UI" pitchFamily="34" charset="0"/>
                <a:ea typeface="+mj-ea"/>
                <a:cs typeface="+mj-cs"/>
              </a:rPr>
              <a:t>Web Service</a:t>
            </a:r>
            <a:endParaRPr lang="en-US" sz="1600" dirty="0">
              <a:gradFill>
                <a:gsLst>
                  <a:gs pos="100000">
                    <a:schemeClr val="tx1"/>
                  </a:gs>
                  <a:gs pos="100000">
                    <a:schemeClr val="tx1"/>
                  </a:gs>
                </a:gsLst>
                <a:lin ang="16200000" scaled="0"/>
              </a:gradFill>
              <a:latin typeface="Segoe UI" pitchFamily="34" charset="0"/>
              <a:ea typeface="+mj-ea"/>
              <a:cs typeface="+mj-cs"/>
            </a:endParaRPr>
          </a:p>
        </p:txBody>
      </p:sp>
      <p:sp>
        <p:nvSpPr>
          <p:cNvPr id="99" name="TextBox 98"/>
          <p:cNvSpPr txBox="1"/>
          <p:nvPr/>
        </p:nvSpPr>
        <p:spPr>
          <a:xfrm>
            <a:off x="3404359" y="6150526"/>
            <a:ext cx="546368" cy="338554"/>
          </a:xfrm>
          <a:prstGeom prst="rect">
            <a:avLst/>
          </a:prstGeom>
          <a:noFill/>
        </p:spPr>
        <p:txBody>
          <a:bodyPr wrap="none" rtlCol="0">
            <a:spAutoFit/>
          </a:bodyPr>
          <a:lstStyle/>
          <a:p>
            <a:r>
              <a:rPr lang="en-US" sz="1600" dirty="0" smtClean="0">
                <a:gradFill>
                  <a:gsLst>
                    <a:gs pos="100000">
                      <a:schemeClr val="tx1"/>
                    </a:gs>
                    <a:gs pos="100000">
                      <a:schemeClr val="tx1"/>
                    </a:gs>
                  </a:gsLst>
                  <a:lin ang="16200000" scaled="0"/>
                </a:gradFill>
                <a:latin typeface="Segoe UI" pitchFamily="34" charset="0"/>
                <a:ea typeface="+mj-ea"/>
                <a:cs typeface="+mj-cs"/>
              </a:rPr>
              <a:t>LOB</a:t>
            </a:r>
            <a:endParaRPr lang="en-US" sz="1600" dirty="0">
              <a:gradFill>
                <a:gsLst>
                  <a:gs pos="100000">
                    <a:schemeClr val="tx1"/>
                  </a:gs>
                  <a:gs pos="100000">
                    <a:schemeClr val="tx1"/>
                  </a:gs>
                </a:gsLst>
                <a:lin ang="16200000" scaled="0"/>
              </a:gradFill>
              <a:latin typeface="Segoe UI" pitchFamily="34" charset="0"/>
              <a:ea typeface="+mj-ea"/>
              <a:cs typeface="+mj-cs"/>
            </a:endParaRPr>
          </a:p>
        </p:txBody>
      </p:sp>
      <p:sp>
        <p:nvSpPr>
          <p:cNvPr id="101" name="Rounded Rectangle 100"/>
          <p:cNvSpPr/>
          <p:nvPr/>
        </p:nvSpPr>
        <p:spPr bwMode="auto">
          <a:xfrm>
            <a:off x="683609" y="4281772"/>
            <a:ext cx="1188720" cy="54864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err="1"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SharePointDesigner</a:t>
            </a:r>
            <a:endPar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02" name="Rounded Rectangle 101"/>
          <p:cNvSpPr/>
          <p:nvPr/>
        </p:nvSpPr>
        <p:spPr bwMode="auto">
          <a:xfrm>
            <a:off x="683609" y="4937760"/>
            <a:ext cx="1188720" cy="548640"/>
          </a:xfrm>
          <a:prstGeom prst="roundRect">
            <a:avLst/>
          </a:prstGeom>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Visual Studio</a:t>
            </a:r>
          </a:p>
        </p:txBody>
      </p:sp>
      <p:sp>
        <p:nvSpPr>
          <p:cNvPr id="103" name="Title 102"/>
          <p:cNvSpPr>
            <a:spLocks noGrp="1"/>
          </p:cNvSpPr>
          <p:nvPr>
            <p:ph type="title"/>
          </p:nvPr>
        </p:nvSpPr>
        <p:spPr>
          <a:xfrm>
            <a:off x="381000" y="228600"/>
            <a:ext cx="8382000" cy="609398"/>
          </a:xfrm>
        </p:spPr>
        <p:txBody>
          <a:bodyPr/>
          <a:lstStyle/>
          <a:p>
            <a:pPr lvl="0"/>
            <a:r>
              <a:rPr lang="en-US" sz="4400" dirty="0" smtClean="0"/>
              <a:t>Business Connectivity Services</a:t>
            </a:r>
            <a:endParaRPr lang="en-US" sz="4400" dirty="0"/>
          </a:p>
        </p:txBody>
      </p:sp>
    </p:spTree>
    <p:extLst>
      <p:ext uri="{BB962C8B-B14F-4D97-AF65-F5344CB8AC3E}">
        <p14:creationId xmlns:p14="http://schemas.microsoft.com/office/powerpoint/2010/main" val="312463586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76"/>
                                        </p:tgtEl>
                                        <p:attrNameLst>
                                          <p:attrName>style.opacity</p:attrName>
                                        </p:attrNameLst>
                                      </p:cBhvr>
                                      <p:to>
                                        <p:strVal val="0.25"/>
                                      </p:to>
                                    </p:set>
                                    <p:animEffect filter="image" prLst="opacity: 0.25">
                                      <p:cBhvr rctx="IE">
                                        <p:cTn id="7" dur="indefinite"/>
                                        <p:tgtEl>
                                          <p:spTgt spid="76"/>
                                        </p:tgtEl>
                                      </p:cBhvr>
                                    </p:animEffect>
                                  </p:childTnLst>
                                </p:cTn>
                              </p:par>
                              <p:par>
                                <p:cTn id="8" presetID="9" presetClass="emph" presetSubtype="0" grpId="0" nodeType="withEffect">
                                  <p:stCondLst>
                                    <p:cond delay="0"/>
                                  </p:stCondLst>
                                  <p:childTnLst>
                                    <p:set>
                                      <p:cBhvr rctx="PPT">
                                        <p:cTn id="9" dur="indefinite"/>
                                        <p:tgtEl>
                                          <p:spTgt spid="77"/>
                                        </p:tgtEl>
                                        <p:attrNameLst>
                                          <p:attrName>style.opacity</p:attrName>
                                        </p:attrNameLst>
                                      </p:cBhvr>
                                      <p:to>
                                        <p:strVal val="0.25"/>
                                      </p:to>
                                    </p:set>
                                    <p:animEffect filter="image" prLst="opacity: 0.25">
                                      <p:cBhvr rctx="IE">
                                        <p:cTn id="10" dur="indefinite"/>
                                        <p:tgtEl>
                                          <p:spTgt spid="77"/>
                                        </p:tgtEl>
                                      </p:cBhvr>
                                    </p:animEffect>
                                  </p:childTnLst>
                                </p:cTn>
                              </p:par>
                              <p:par>
                                <p:cTn id="11" presetID="9" presetClass="emph" presetSubtype="0" grpId="0" nodeType="withEffect">
                                  <p:stCondLst>
                                    <p:cond delay="0"/>
                                  </p:stCondLst>
                                  <p:childTnLst>
                                    <p:set>
                                      <p:cBhvr rctx="PPT">
                                        <p:cTn id="12" dur="indefinite"/>
                                        <p:tgtEl>
                                          <p:spTgt spid="78"/>
                                        </p:tgtEl>
                                        <p:attrNameLst>
                                          <p:attrName>style.opacity</p:attrName>
                                        </p:attrNameLst>
                                      </p:cBhvr>
                                      <p:to>
                                        <p:strVal val="0.25"/>
                                      </p:to>
                                    </p:set>
                                    <p:animEffect filter="image" prLst="opacity: 0.25">
                                      <p:cBhvr rctx="IE">
                                        <p:cTn id="13" dur="indefinite"/>
                                        <p:tgtEl>
                                          <p:spTgt spid="78"/>
                                        </p:tgtEl>
                                      </p:cBhvr>
                                    </p:animEffect>
                                  </p:childTnLst>
                                </p:cTn>
                              </p:par>
                              <p:par>
                                <p:cTn id="14" presetID="9" presetClass="emph" presetSubtype="0" grpId="0" nodeType="withEffect">
                                  <p:stCondLst>
                                    <p:cond delay="0"/>
                                  </p:stCondLst>
                                  <p:childTnLst>
                                    <p:set>
                                      <p:cBhvr rctx="PPT">
                                        <p:cTn id="15" dur="indefinite"/>
                                        <p:tgtEl>
                                          <p:spTgt spid="79"/>
                                        </p:tgtEl>
                                        <p:attrNameLst>
                                          <p:attrName>style.opacity</p:attrName>
                                        </p:attrNameLst>
                                      </p:cBhvr>
                                      <p:to>
                                        <p:strVal val="0.25"/>
                                      </p:to>
                                    </p:set>
                                    <p:animEffect filter="image" prLst="opacity: 0.25">
                                      <p:cBhvr rctx="IE">
                                        <p:cTn id="16" dur="indefinite"/>
                                        <p:tgtEl>
                                          <p:spTgt spid="79"/>
                                        </p:tgtEl>
                                      </p:cBhvr>
                                    </p:animEffect>
                                  </p:childTnLst>
                                </p:cTn>
                              </p:par>
                              <p:par>
                                <p:cTn id="17" presetID="9" presetClass="emph" presetSubtype="0" grpId="0" nodeType="withEffect">
                                  <p:stCondLst>
                                    <p:cond delay="0"/>
                                  </p:stCondLst>
                                  <p:childTnLst>
                                    <p:set>
                                      <p:cBhvr rctx="PPT">
                                        <p:cTn id="18" dur="indefinite"/>
                                        <p:tgtEl>
                                          <p:spTgt spid="81"/>
                                        </p:tgtEl>
                                        <p:attrNameLst>
                                          <p:attrName>style.opacity</p:attrName>
                                        </p:attrNameLst>
                                      </p:cBhvr>
                                      <p:to>
                                        <p:strVal val="0.25"/>
                                      </p:to>
                                    </p:set>
                                    <p:animEffect filter="image" prLst="opacity: 0.25">
                                      <p:cBhvr rctx="IE">
                                        <p:cTn id="19" dur="indefinite"/>
                                        <p:tgtEl>
                                          <p:spTgt spid="81"/>
                                        </p:tgtEl>
                                      </p:cBhvr>
                                    </p:animEffect>
                                  </p:childTnLst>
                                </p:cTn>
                              </p:par>
                              <p:par>
                                <p:cTn id="20" presetID="9" presetClass="emph" presetSubtype="0" grpId="0" nodeType="withEffect">
                                  <p:stCondLst>
                                    <p:cond delay="0"/>
                                  </p:stCondLst>
                                  <p:childTnLst>
                                    <p:set>
                                      <p:cBhvr rctx="PPT">
                                        <p:cTn id="21" dur="indefinite"/>
                                        <p:tgtEl>
                                          <p:spTgt spid="82"/>
                                        </p:tgtEl>
                                        <p:attrNameLst>
                                          <p:attrName>style.opacity</p:attrName>
                                        </p:attrNameLst>
                                      </p:cBhvr>
                                      <p:to>
                                        <p:strVal val="0.25"/>
                                      </p:to>
                                    </p:set>
                                    <p:animEffect filter="image" prLst="opacity: 0.25">
                                      <p:cBhvr rctx="IE">
                                        <p:cTn id="22" dur="indefinite"/>
                                        <p:tgtEl>
                                          <p:spTgt spid="82"/>
                                        </p:tgtEl>
                                      </p:cBhvr>
                                    </p:animEffect>
                                  </p:childTnLst>
                                </p:cTn>
                              </p:par>
                              <p:par>
                                <p:cTn id="23" presetID="9" presetClass="emph" presetSubtype="0" grpId="0" nodeType="withEffect">
                                  <p:stCondLst>
                                    <p:cond delay="0"/>
                                  </p:stCondLst>
                                  <p:childTnLst>
                                    <p:set>
                                      <p:cBhvr rctx="PPT">
                                        <p:cTn id="24" dur="indefinite"/>
                                        <p:tgtEl>
                                          <p:spTgt spid="83"/>
                                        </p:tgtEl>
                                        <p:attrNameLst>
                                          <p:attrName>style.opacity</p:attrName>
                                        </p:attrNameLst>
                                      </p:cBhvr>
                                      <p:to>
                                        <p:strVal val="0.25"/>
                                      </p:to>
                                    </p:set>
                                    <p:animEffect filter="image" prLst="opacity: 0.25">
                                      <p:cBhvr rctx="IE">
                                        <p:cTn id="25" dur="indefinite"/>
                                        <p:tgtEl>
                                          <p:spTgt spid="83"/>
                                        </p:tgtEl>
                                      </p:cBhvr>
                                    </p:animEffect>
                                  </p:childTnLst>
                                </p:cTn>
                              </p:par>
                              <p:par>
                                <p:cTn id="26" presetID="9" presetClass="emph" presetSubtype="0" grpId="0" nodeType="withEffect">
                                  <p:stCondLst>
                                    <p:cond delay="0"/>
                                  </p:stCondLst>
                                  <p:childTnLst>
                                    <p:set>
                                      <p:cBhvr rctx="PPT">
                                        <p:cTn id="27" dur="indefinite"/>
                                        <p:tgtEl>
                                          <p:spTgt spid="84"/>
                                        </p:tgtEl>
                                        <p:attrNameLst>
                                          <p:attrName>style.opacity</p:attrName>
                                        </p:attrNameLst>
                                      </p:cBhvr>
                                      <p:to>
                                        <p:strVal val="0.25"/>
                                      </p:to>
                                    </p:set>
                                    <p:animEffect filter="image" prLst="opacity: 0.25">
                                      <p:cBhvr rctx="IE">
                                        <p:cTn id="28" dur="indefinite"/>
                                        <p:tgtEl>
                                          <p:spTgt spid="84"/>
                                        </p:tgtEl>
                                      </p:cBhvr>
                                    </p:animEffect>
                                  </p:childTnLst>
                                </p:cTn>
                              </p:par>
                              <p:par>
                                <p:cTn id="29" presetID="9" presetClass="emph" presetSubtype="0" grpId="0" nodeType="withEffect">
                                  <p:stCondLst>
                                    <p:cond delay="0"/>
                                  </p:stCondLst>
                                  <p:childTnLst>
                                    <p:set>
                                      <p:cBhvr rctx="PPT">
                                        <p:cTn id="30" dur="indefinite"/>
                                        <p:tgtEl>
                                          <p:spTgt spid="85"/>
                                        </p:tgtEl>
                                        <p:attrNameLst>
                                          <p:attrName>style.opacity</p:attrName>
                                        </p:attrNameLst>
                                      </p:cBhvr>
                                      <p:to>
                                        <p:strVal val="0.25"/>
                                      </p:to>
                                    </p:set>
                                    <p:animEffect filter="image" prLst="opacity: 0.25">
                                      <p:cBhvr rctx="IE">
                                        <p:cTn id="31" dur="indefinite"/>
                                        <p:tgtEl>
                                          <p:spTgt spid="85"/>
                                        </p:tgtEl>
                                      </p:cBhvr>
                                    </p:animEffect>
                                  </p:childTnLst>
                                </p:cTn>
                              </p:par>
                              <p:par>
                                <p:cTn id="32" presetID="9" presetClass="emph" presetSubtype="0" nodeType="withEffect">
                                  <p:stCondLst>
                                    <p:cond delay="0"/>
                                  </p:stCondLst>
                                  <p:childTnLst>
                                    <p:set>
                                      <p:cBhvr rctx="PPT">
                                        <p:cTn id="33" dur="indefinite"/>
                                        <p:tgtEl>
                                          <p:spTgt spid="88"/>
                                        </p:tgtEl>
                                        <p:attrNameLst>
                                          <p:attrName>style.opacity</p:attrName>
                                        </p:attrNameLst>
                                      </p:cBhvr>
                                      <p:to>
                                        <p:strVal val="0.25"/>
                                      </p:to>
                                    </p:set>
                                    <p:animEffect filter="image" prLst="opacity: 0.25">
                                      <p:cBhvr rctx="IE">
                                        <p:cTn id="34" dur="indefinite"/>
                                        <p:tgtEl>
                                          <p:spTgt spid="88"/>
                                        </p:tgtEl>
                                      </p:cBhvr>
                                    </p:animEffect>
                                  </p:childTnLst>
                                </p:cTn>
                              </p:par>
                              <p:par>
                                <p:cTn id="35" presetID="9" presetClass="emph" presetSubtype="0" nodeType="withEffect">
                                  <p:stCondLst>
                                    <p:cond delay="0"/>
                                  </p:stCondLst>
                                  <p:childTnLst>
                                    <p:set>
                                      <p:cBhvr rctx="PPT">
                                        <p:cTn id="36" dur="indefinite"/>
                                        <p:tgtEl>
                                          <p:spTgt spid="89"/>
                                        </p:tgtEl>
                                        <p:attrNameLst>
                                          <p:attrName>style.opacity</p:attrName>
                                        </p:attrNameLst>
                                      </p:cBhvr>
                                      <p:to>
                                        <p:strVal val="0.25"/>
                                      </p:to>
                                    </p:set>
                                    <p:animEffect filter="image" prLst="opacity: 0.25">
                                      <p:cBhvr rctx="IE">
                                        <p:cTn id="37" dur="indefinite"/>
                                        <p:tgtEl>
                                          <p:spTgt spid="89"/>
                                        </p:tgtEl>
                                      </p:cBhvr>
                                    </p:animEffect>
                                  </p:childTnLst>
                                </p:cTn>
                              </p:par>
                              <p:par>
                                <p:cTn id="38" presetID="9" presetClass="emph" presetSubtype="0" nodeType="withEffect">
                                  <p:stCondLst>
                                    <p:cond delay="0"/>
                                  </p:stCondLst>
                                  <p:childTnLst>
                                    <p:set>
                                      <p:cBhvr rctx="PPT">
                                        <p:cTn id="39" dur="indefinite"/>
                                        <p:tgtEl>
                                          <p:spTgt spid="90"/>
                                        </p:tgtEl>
                                        <p:attrNameLst>
                                          <p:attrName>style.opacity</p:attrName>
                                        </p:attrNameLst>
                                      </p:cBhvr>
                                      <p:to>
                                        <p:strVal val="0.25"/>
                                      </p:to>
                                    </p:set>
                                    <p:animEffect filter="image" prLst="opacity: 0.25">
                                      <p:cBhvr rctx="IE">
                                        <p:cTn id="40" dur="indefinite"/>
                                        <p:tgtEl>
                                          <p:spTgt spid="90"/>
                                        </p:tgtEl>
                                      </p:cBhvr>
                                    </p:animEffect>
                                  </p:childTnLst>
                                </p:cTn>
                              </p:par>
                              <p:par>
                                <p:cTn id="41" presetID="9" presetClass="emph" presetSubtype="0" nodeType="withEffect">
                                  <p:stCondLst>
                                    <p:cond delay="0"/>
                                  </p:stCondLst>
                                  <p:childTnLst>
                                    <p:set>
                                      <p:cBhvr rctx="PPT">
                                        <p:cTn id="42" dur="indefinite"/>
                                        <p:tgtEl>
                                          <p:spTgt spid="91"/>
                                        </p:tgtEl>
                                        <p:attrNameLst>
                                          <p:attrName>style.opacity</p:attrName>
                                        </p:attrNameLst>
                                      </p:cBhvr>
                                      <p:to>
                                        <p:strVal val="0.25"/>
                                      </p:to>
                                    </p:set>
                                    <p:animEffect filter="image" prLst="opacity: 0.25">
                                      <p:cBhvr rctx="IE">
                                        <p:cTn id="43" dur="indefinite"/>
                                        <p:tgtEl>
                                          <p:spTgt spid="91"/>
                                        </p:tgtEl>
                                      </p:cBhvr>
                                    </p:animEffect>
                                  </p:childTnLst>
                                </p:cTn>
                              </p:par>
                              <p:par>
                                <p:cTn id="44" presetID="9" presetClass="emph" presetSubtype="0" grpId="0" nodeType="withEffect">
                                  <p:stCondLst>
                                    <p:cond delay="0"/>
                                  </p:stCondLst>
                                  <p:childTnLst>
                                    <p:set>
                                      <p:cBhvr rctx="PPT">
                                        <p:cTn id="45" dur="indefinite"/>
                                        <p:tgtEl>
                                          <p:spTgt spid="92"/>
                                        </p:tgtEl>
                                        <p:attrNameLst>
                                          <p:attrName>style.opacity</p:attrName>
                                        </p:attrNameLst>
                                      </p:cBhvr>
                                      <p:to>
                                        <p:strVal val="0.25"/>
                                      </p:to>
                                    </p:set>
                                    <p:animEffect filter="image" prLst="opacity: 0.25">
                                      <p:cBhvr rctx="IE">
                                        <p:cTn id="46" dur="indefinite"/>
                                        <p:tgtEl>
                                          <p:spTgt spid="92"/>
                                        </p:tgtEl>
                                      </p:cBhvr>
                                    </p:animEffect>
                                  </p:childTnLst>
                                </p:cTn>
                              </p:par>
                              <p:par>
                                <p:cTn id="47" presetID="9" presetClass="emph" presetSubtype="0" grpId="0" nodeType="withEffect">
                                  <p:stCondLst>
                                    <p:cond delay="0"/>
                                  </p:stCondLst>
                                  <p:childTnLst>
                                    <p:set>
                                      <p:cBhvr rctx="PPT">
                                        <p:cTn id="48" dur="indefinite"/>
                                        <p:tgtEl>
                                          <p:spTgt spid="101"/>
                                        </p:tgtEl>
                                        <p:attrNameLst>
                                          <p:attrName>style.opacity</p:attrName>
                                        </p:attrNameLst>
                                      </p:cBhvr>
                                      <p:to>
                                        <p:strVal val="0.25"/>
                                      </p:to>
                                    </p:set>
                                    <p:animEffect filter="image" prLst="opacity: 0.25">
                                      <p:cBhvr rctx="IE">
                                        <p:cTn id="49" dur="indefinite"/>
                                        <p:tgtEl>
                                          <p:spTgt spid="101"/>
                                        </p:tgtEl>
                                      </p:cBhvr>
                                    </p:animEffect>
                                  </p:childTnLst>
                                </p:cTn>
                              </p:par>
                              <p:par>
                                <p:cTn id="50" presetID="9" presetClass="emph" presetSubtype="0" grpId="0" nodeType="withEffect">
                                  <p:stCondLst>
                                    <p:cond delay="0"/>
                                  </p:stCondLst>
                                  <p:childTnLst>
                                    <p:set>
                                      <p:cBhvr rctx="PPT">
                                        <p:cTn id="51" dur="indefinite"/>
                                        <p:tgtEl>
                                          <p:spTgt spid="102"/>
                                        </p:tgtEl>
                                        <p:attrNameLst>
                                          <p:attrName>style.opacity</p:attrName>
                                        </p:attrNameLst>
                                      </p:cBhvr>
                                      <p:to>
                                        <p:strVal val="0.25"/>
                                      </p:to>
                                    </p:set>
                                    <p:animEffect filter="image" prLst="opacity: 0.25">
                                      <p:cBhvr rctx="IE">
                                        <p:cTn id="52" dur="indefinite"/>
                                        <p:tgtEl>
                                          <p:spTgt spid="102"/>
                                        </p:tgtEl>
                                      </p:cBhvr>
                                    </p:animEffect>
                                  </p:childTnLst>
                                </p:cTn>
                              </p:par>
                              <p:par>
                                <p:cTn id="53" presetID="26" presetClass="emph" presetSubtype="0" fill="hold" nodeType="withEffect">
                                  <p:stCondLst>
                                    <p:cond delay="0"/>
                                  </p:stCondLst>
                                  <p:childTnLst>
                                    <p:animEffect transition="out" filter="fade">
                                      <p:cBhvr>
                                        <p:cTn id="54" dur="500" tmFilter="0, 0; .2, .5; .8, .5; 1, 0"/>
                                        <p:tgtEl>
                                          <p:spTgt spid="94"/>
                                        </p:tgtEl>
                                      </p:cBhvr>
                                    </p:animEffect>
                                    <p:animScale>
                                      <p:cBhvr>
                                        <p:cTn id="55" dur="250" autoRev="1" fill="hold"/>
                                        <p:tgtEl>
                                          <p:spTgt spid="94"/>
                                        </p:tgtEl>
                                      </p:cBhvr>
                                      <p:by x="105000" y="105000"/>
                                    </p:animScale>
                                  </p:childTnLst>
                                </p:cTn>
                              </p:par>
                              <p:par>
                                <p:cTn id="56" presetID="26" presetClass="emph" presetSubtype="0" fill="hold" grpId="1" nodeType="withEffect">
                                  <p:stCondLst>
                                    <p:cond delay="0"/>
                                  </p:stCondLst>
                                  <p:childTnLst>
                                    <p:animEffect transition="out" filter="fade">
                                      <p:cBhvr>
                                        <p:cTn id="57" dur="500" tmFilter="0, 0; .2, .5; .8, .5; 1, 0"/>
                                        <p:tgtEl>
                                          <p:spTgt spid="95"/>
                                        </p:tgtEl>
                                      </p:cBhvr>
                                    </p:animEffect>
                                    <p:animScale>
                                      <p:cBhvr>
                                        <p:cTn id="58" dur="250" autoRev="1" fill="hold"/>
                                        <p:tgtEl>
                                          <p:spTgt spid="95"/>
                                        </p:tgtEl>
                                      </p:cBhvr>
                                      <p:by x="105000" y="105000"/>
                                    </p:animScale>
                                  </p:childTnLst>
                                </p:cTn>
                              </p:par>
                              <p:par>
                                <p:cTn id="59" presetID="26" presetClass="emph" presetSubtype="0" fill="hold" grpId="1" nodeType="withEffect">
                                  <p:stCondLst>
                                    <p:cond delay="0"/>
                                  </p:stCondLst>
                                  <p:childTnLst>
                                    <p:animEffect transition="out" filter="fade">
                                      <p:cBhvr>
                                        <p:cTn id="60" dur="500" tmFilter="0, 0; .2, .5; .8, .5; 1, 0"/>
                                        <p:tgtEl>
                                          <p:spTgt spid="96"/>
                                        </p:tgtEl>
                                      </p:cBhvr>
                                    </p:animEffect>
                                    <p:animScale>
                                      <p:cBhvr>
                                        <p:cTn id="61" dur="250" autoRev="1" fill="hold"/>
                                        <p:tgtEl>
                                          <p:spTgt spid="96"/>
                                        </p:tgtEl>
                                      </p:cBhvr>
                                      <p:by x="105000" y="105000"/>
                                    </p:animScale>
                                  </p:childTnLst>
                                </p:cTn>
                              </p:par>
                              <p:par>
                                <p:cTn id="62" presetID="26" presetClass="emph" presetSubtype="0" fill="hold" grpId="1" nodeType="withEffect">
                                  <p:stCondLst>
                                    <p:cond delay="0"/>
                                  </p:stCondLst>
                                  <p:childTnLst>
                                    <p:animEffect transition="out" filter="fade">
                                      <p:cBhvr>
                                        <p:cTn id="63" dur="500" tmFilter="0, 0; .2, .5; .8, .5; 1, 0"/>
                                        <p:tgtEl>
                                          <p:spTgt spid="97"/>
                                        </p:tgtEl>
                                      </p:cBhvr>
                                    </p:animEffect>
                                    <p:animScale>
                                      <p:cBhvr>
                                        <p:cTn id="64" dur="250" autoRev="1" fill="hold"/>
                                        <p:tgtEl>
                                          <p:spTgt spid="97"/>
                                        </p:tgtEl>
                                      </p:cBhvr>
                                      <p:by x="105000" y="105000"/>
                                    </p:animScale>
                                  </p:childTnLst>
                                </p:cTn>
                              </p:par>
                              <p:par>
                                <p:cTn id="65" presetID="26" presetClass="emph" presetSubtype="0" fill="hold" grpId="1" nodeType="withEffect">
                                  <p:stCondLst>
                                    <p:cond delay="0"/>
                                  </p:stCondLst>
                                  <p:childTnLst>
                                    <p:animEffect transition="out" filter="fade">
                                      <p:cBhvr>
                                        <p:cTn id="66" dur="500" tmFilter="0, 0; .2, .5; .8, .5; 1, 0"/>
                                        <p:tgtEl>
                                          <p:spTgt spid="98"/>
                                        </p:tgtEl>
                                      </p:cBhvr>
                                    </p:animEffect>
                                    <p:animScale>
                                      <p:cBhvr>
                                        <p:cTn id="67" dur="250" autoRev="1" fill="hold"/>
                                        <p:tgtEl>
                                          <p:spTgt spid="98"/>
                                        </p:tgtEl>
                                      </p:cBhvr>
                                      <p:by x="105000" y="105000"/>
                                    </p:animScale>
                                  </p:childTnLst>
                                </p:cTn>
                              </p:par>
                              <p:par>
                                <p:cTn id="68" presetID="26" presetClass="emph" presetSubtype="0" fill="hold" grpId="1" nodeType="withEffect">
                                  <p:stCondLst>
                                    <p:cond delay="0"/>
                                  </p:stCondLst>
                                  <p:childTnLst>
                                    <p:animEffect transition="out" filter="fade">
                                      <p:cBhvr>
                                        <p:cTn id="69" dur="500" tmFilter="0, 0; .2, .5; .8, .5; 1, 0"/>
                                        <p:tgtEl>
                                          <p:spTgt spid="99"/>
                                        </p:tgtEl>
                                      </p:cBhvr>
                                    </p:animEffect>
                                    <p:animScale>
                                      <p:cBhvr>
                                        <p:cTn id="70" dur="250" autoRev="1" fill="hold"/>
                                        <p:tgtEl>
                                          <p:spTgt spid="99"/>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9" presetClass="emph" presetSubtype="0" nodeType="clickEffect">
                                  <p:stCondLst>
                                    <p:cond delay="0"/>
                                  </p:stCondLst>
                                  <p:childTnLst>
                                    <p:set>
                                      <p:cBhvr rctx="PPT">
                                        <p:cTn id="74" dur="indefinite"/>
                                        <p:tgtEl>
                                          <p:spTgt spid="94"/>
                                        </p:tgtEl>
                                        <p:attrNameLst>
                                          <p:attrName>style.opacity</p:attrName>
                                        </p:attrNameLst>
                                      </p:cBhvr>
                                      <p:to>
                                        <p:strVal val="0.25"/>
                                      </p:to>
                                    </p:set>
                                    <p:animEffect filter="image" prLst="opacity: 0.25">
                                      <p:cBhvr rctx="IE">
                                        <p:cTn id="75" dur="indefinite"/>
                                        <p:tgtEl>
                                          <p:spTgt spid="94"/>
                                        </p:tgtEl>
                                      </p:cBhvr>
                                    </p:animEffect>
                                  </p:childTnLst>
                                </p:cTn>
                              </p:par>
                              <p:par>
                                <p:cTn id="76" presetID="9" presetClass="emph" presetSubtype="0" grpId="0" nodeType="withEffect">
                                  <p:stCondLst>
                                    <p:cond delay="0"/>
                                  </p:stCondLst>
                                  <p:childTnLst>
                                    <p:set>
                                      <p:cBhvr rctx="PPT">
                                        <p:cTn id="77" dur="indefinite"/>
                                        <p:tgtEl>
                                          <p:spTgt spid="95"/>
                                        </p:tgtEl>
                                        <p:attrNameLst>
                                          <p:attrName>style.opacity</p:attrName>
                                        </p:attrNameLst>
                                      </p:cBhvr>
                                      <p:to>
                                        <p:strVal val="0.25"/>
                                      </p:to>
                                    </p:set>
                                    <p:animEffect filter="image" prLst="opacity: 0.25">
                                      <p:cBhvr rctx="IE">
                                        <p:cTn id="78" dur="indefinite"/>
                                        <p:tgtEl>
                                          <p:spTgt spid="95"/>
                                        </p:tgtEl>
                                      </p:cBhvr>
                                    </p:animEffect>
                                  </p:childTnLst>
                                </p:cTn>
                              </p:par>
                              <p:par>
                                <p:cTn id="79" presetID="9" presetClass="emph" presetSubtype="0" grpId="0" nodeType="withEffect">
                                  <p:stCondLst>
                                    <p:cond delay="0"/>
                                  </p:stCondLst>
                                  <p:childTnLst>
                                    <p:set>
                                      <p:cBhvr rctx="PPT">
                                        <p:cTn id="80" dur="indefinite"/>
                                        <p:tgtEl>
                                          <p:spTgt spid="96"/>
                                        </p:tgtEl>
                                        <p:attrNameLst>
                                          <p:attrName>style.opacity</p:attrName>
                                        </p:attrNameLst>
                                      </p:cBhvr>
                                      <p:to>
                                        <p:strVal val="0.25"/>
                                      </p:to>
                                    </p:set>
                                    <p:animEffect filter="image" prLst="opacity: 0.25">
                                      <p:cBhvr rctx="IE">
                                        <p:cTn id="81" dur="indefinite"/>
                                        <p:tgtEl>
                                          <p:spTgt spid="96"/>
                                        </p:tgtEl>
                                      </p:cBhvr>
                                    </p:animEffect>
                                  </p:childTnLst>
                                </p:cTn>
                              </p:par>
                              <p:par>
                                <p:cTn id="82" presetID="9" presetClass="emph" presetSubtype="0" grpId="0" nodeType="withEffect">
                                  <p:stCondLst>
                                    <p:cond delay="0"/>
                                  </p:stCondLst>
                                  <p:childTnLst>
                                    <p:set>
                                      <p:cBhvr rctx="PPT">
                                        <p:cTn id="83" dur="indefinite"/>
                                        <p:tgtEl>
                                          <p:spTgt spid="97"/>
                                        </p:tgtEl>
                                        <p:attrNameLst>
                                          <p:attrName>style.opacity</p:attrName>
                                        </p:attrNameLst>
                                      </p:cBhvr>
                                      <p:to>
                                        <p:strVal val="0.25"/>
                                      </p:to>
                                    </p:set>
                                    <p:animEffect filter="image" prLst="opacity: 0.25">
                                      <p:cBhvr rctx="IE">
                                        <p:cTn id="84" dur="indefinite"/>
                                        <p:tgtEl>
                                          <p:spTgt spid="97"/>
                                        </p:tgtEl>
                                      </p:cBhvr>
                                    </p:animEffect>
                                  </p:childTnLst>
                                </p:cTn>
                              </p:par>
                              <p:par>
                                <p:cTn id="85" presetID="9" presetClass="emph" presetSubtype="0" grpId="0" nodeType="withEffect">
                                  <p:stCondLst>
                                    <p:cond delay="0"/>
                                  </p:stCondLst>
                                  <p:childTnLst>
                                    <p:set>
                                      <p:cBhvr rctx="PPT">
                                        <p:cTn id="86" dur="indefinite"/>
                                        <p:tgtEl>
                                          <p:spTgt spid="98"/>
                                        </p:tgtEl>
                                        <p:attrNameLst>
                                          <p:attrName>style.opacity</p:attrName>
                                        </p:attrNameLst>
                                      </p:cBhvr>
                                      <p:to>
                                        <p:strVal val="0.25"/>
                                      </p:to>
                                    </p:set>
                                    <p:animEffect filter="image" prLst="opacity: 0.25">
                                      <p:cBhvr rctx="IE">
                                        <p:cTn id="87" dur="indefinite"/>
                                        <p:tgtEl>
                                          <p:spTgt spid="98"/>
                                        </p:tgtEl>
                                      </p:cBhvr>
                                    </p:animEffect>
                                  </p:childTnLst>
                                </p:cTn>
                              </p:par>
                              <p:par>
                                <p:cTn id="88" presetID="9" presetClass="emph" presetSubtype="0" grpId="0" nodeType="withEffect">
                                  <p:stCondLst>
                                    <p:cond delay="0"/>
                                  </p:stCondLst>
                                  <p:childTnLst>
                                    <p:set>
                                      <p:cBhvr rctx="PPT">
                                        <p:cTn id="89" dur="indefinite"/>
                                        <p:tgtEl>
                                          <p:spTgt spid="99"/>
                                        </p:tgtEl>
                                        <p:attrNameLst>
                                          <p:attrName>style.opacity</p:attrName>
                                        </p:attrNameLst>
                                      </p:cBhvr>
                                      <p:to>
                                        <p:strVal val="0.25"/>
                                      </p:to>
                                    </p:set>
                                    <p:animEffect filter="image" prLst="opacity: 0.25">
                                      <p:cBhvr rctx="IE">
                                        <p:cTn id="90" dur="indefinite"/>
                                        <p:tgtEl>
                                          <p:spTgt spid="99"/>
                                        </p:tgtEl>
                                      </p:cBhvr>
                                    </p:animEffect>
                                  </p:childTnLst>
                                </p:cTn>
                              </p:par>
                              <p:par>
                                <p:cTn id="91" presetID="9" presetClass="emph" presetSubtype="0" grpId="1" nodeType="withEffect">
                                  <p:stCondLst>
                                    <p:cond delay="0"/>
                                  </p:stCondLst>
                                  <p:childTnLst>
                                    <p:set>
                                      <p:cBhvr rctx="PPT">
                                        <p:cTn id="92" dur="indefinite"/>
                                        <p:tgtEl>
                                          <p:spTgt spid="79"/>
                                        </p:tgtEl>
                                        <p:attrNameLst>
                                          <p:attrName>style.opacity</p:attrName>
                                        </p:attrNameLst>
                                      </p:cBhvr>
                                      <p:to>
                                        <p:strVal val="1"/>
                                      </p:to>
                                    </p:set>
                                    <p:animEffect filter="image" prLst="opacity: 1">
                                      <p:cBhvr rctx="IE">
                                        <p:cTn id="93" dur="indefinite"/>
                                        <p:tgtEl>
                                          <p:spTgt spid="79"/>
                                        </p:tgtEl>
                                      </p:cBhvr>
                                    </p:animEffect>
                                  </p:childTnLst>
                                </p:cTn>
                              </p:par>
                              <p:par>
                                <p:cTn id="94" presetID="9" presetClass="emph" presetSubtype="0" grpId="1" nodeType="withEffect">
                                  <p:stCondLst>
                                    <p:cond delay="0"/>
                                  </p:stCondLst>
                                  <p:childTnLst>
                                    <p:set>
                                      <p:cBhvr rctx="PPT">
                                        <p:cTn id="95" dur="indefinite"/>
                                        <p:tgtEl>
                                          <p:spTgt spid="78"/>
                                        </p:tgtEl>
                                        <p:attrNameLst>
                                          <p:attrName>style.opacity</p:attrName>
                                        </p:attrNameLst>
                                      </p:cBhvr>
                                      <p:to>
                                        <p:strVal val="1"/>
                                      </p:to>
                                    </p:set>
                                    <p:animEffect filter="image" prLst="opacity: 1">
                                      <p:cBhvr rctx="IE">
                                        <p:cTn id="96" dur="indefinite"/>
                                        <p:tgtEl>
                                          <p:spTgt spid="78"/>
                                        </p:tgtEl>
                                      </p:cBhvr>
                                    </p:animEffect>
                                  </p:childTnLst>
                                </p:cTn>
                              </p:par>
                              <p:par>
                                <p:cTn id="97" presetID="9" presetClass="emph" presetSubtype="0" grpId="1" nodeType="withEffect">
                                  <p:stCondLst>
                                    <p:cond delay="0"/>
                                  </p:stCondLst>
                                  <p:childTnLst>
                                    <p:set>
                                      <p:cBhvr rctx="PPT">
                                        <p:cTn id="98" dur="indefinite"/>
                                        <p:tgtEl>
                                          <p:spTgt spid="77"/>
                                        </p:tgtEl>
                                        <p:attrNameLst>
                                          <p:attrName>style.opacity</p:attrName>
                                        </p:attrNameLst>
                                      </p:cBhvr>
                                      <p:to>
                                        <p:strVal val="1"/>
                                      </p:to>
                                    </p:set>
                                    <p:animEffect filter="image" prLst="opacity: 1">
                                      <p:cBhvr rctx="IE">
                                        <p:cTn id="99" dur="indefinite"/>
                                        <p:tgtEl>
                                          <p:spTgt spid="77"/>
                                        </p:tgtEl>
                                      </p:cBhvr>
                                    </p:animEffect>
                                  </p:childTnLst>
                                </p:cTn>
                              </p:par>
                              <p:par>
                                <p:cTn id="100" presetID="9" presetClass="emph" presetSubtype="0" grpId="0" nodeType="withEffect">
                                  <p:stCondLst>
                                    <p:cond delay="0"/>
                                  </p:stCondLst>
                                  <p:childTnLst>
                                    <p:set>
                                      <p:cBhvr rctx="PPT">
                                        <p:cTn id="101" dur="indefinite"/>
                                        <p:tgtEl>
                                          <p:spTgt spid="93"/>
                                        </p:tgtEl>
                                        <p:attrNameLst>
                                          <p:attrName>style.opacity</p:attrName>
                                        </p:attrNameLst>
                                      </p:cBhvr>
                                      <p:to>
                                        <p:strVal val="0.25"/>
                                      </p:to>
                                    </p:set>
                                    <p:animEffect filter="image" prLst="opacity: 0.25">
                                      <p:cBhvr rctx="IE">
                                        <p:cTn id="102" dur="indefinite"/>
                                        <p:tgtEl>
                                          <p:spTgt spid="93"/>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mph" presetSubtype="0" grpId="2" nodeType="clickEffect">
                                  <p:stCondLst>
                                    <p:cond delay="0"/>
                                  </p:stCondLst>
                                  <p:childTnLst>
                                    <p:set>
                                      <p:cBhvr rctx="PPT">
                                        <p:cTn id="106" dur="indefinite"/>
                                        <p:tgtEl>
                                          <p:spTgt spid="79"/>
                                        </p:tgtEl>
                                        <p:attrNameLst>
                                          <p:attrName>style.opacity</p:attrName>
                                        </p:attrNameLst>
                                      </p:cBhvr>
                                      <p:to>
                                        <p:strVal val="0.25"/>
                                      </p:to>
                                    </p:set>
                                    <p:animEffect filter="image" prLst="opacity: 0.25">
                                      <p:cBhvr rctx="IE">
                                        <p:cTn id="107" dur="indefinite"/>
                                        <p:tgtEl>
                                          <p:spTgt spid="79"/>
                                        </p:tgtEl>
                                      </p:cBhvr>
                                    </p:animEffect>
                                  </p:childTnLst>
                                </p:cTn>
                              </p:par>
                              <p:par>
                                <p:cTn id="108" presetID="9" presetClass="emph" presetSubtype="0" grpId="2" nodeType="withEffect">
                                  <p:stCondLst>
                                    <p:cond delay="0"/>
                                  </p:stCondLst>
                                  <p:childTnLst>
                                    <p:set>
                                      <p:cBhvr rctx="PPT">
                                        <p:cTn id="109" dur="indefinite"/>
                                        <p:tgtEl>
                                          <p:spTgt spid="78"/>
                                        </p:tgtEl>
                                        <p:attrNameLst>
                                          <p:attrName>style.opacity</p:attrName>
                                        </p:attrNameLst>
                                      </p:cBhvr>
                                      <p:to>
                                        <p:strVal val="0.25"/>
                                      </p:to>
                                    </p:set>
                                    <p:animEffect filter="image" prLst="opacity: 0.25">
                                      <p:cBhvr rctx="IE">
                                        <p:cTn id="110" dur="indefinite"/>
                                        <p:tgtEl>
                                          <p:spTgt spid="78"/>
                                        </p:tgtEl>
                                      </p:cBhvr>
                                    </p:animEffect>
                                  </p:childTnLst>
                                </p:cTn>
                              </p:par>
                              <p:par>
                                <p:cTn id="111" presetID="9" presetClass="emph" presetSubtype="0" grpId="2" nodeType="withEffect">
                                  <p:stCondLst>
                                    <p:cond delay="0"/>
                                  </p:stCondLst>
                                  <p:childTnLst>
                                    <p:set>
                                      <p:cBhvr rctx="PPT">
                                        <p:cTn id="112" dur="indefinite"/>
                                        <p:tgtEl>
                                          <p:spTgt spid="77"/>
                                        </p:tgtEl>
                                        <p:attrNameLst>
                                          <p:attrName>style.opacity</p:attrName>
                                        </p:attrNameLst>
                                      </p:cBhvr>
                                      <p:to>
                                        <p:strVal val="0.25"/>
                                      </p:to>
                                    </p:set>
                                    <p:animEffect filter="image" prLst="opacity: 0.25">
                                      <p:cBhvr rctx="IE">
                                        <p:cTn id="113" dur="indefinite"/>
                                        <p:tgtEl>
                                          <p:spTgt spid="77"/>
                                        </p:tgtEl>
                                      </p:cBhvr>
                                    </p:animEffect>
                                  </p:childTnLst>
                                </p:cTn>
                              </p:par>
                              <p:par>
                                <p:cTn id="114" presetID="9" presetClass="emph" presetSubtype="0" grpId="1" nodeType="withEffect">
                                  <p:stCondLst>
                                    <p:cond delay="0"/>
                                  </p:stCondLst>
                                  <p:childTnLst>
                                    <p:set>
                                      <p:cBhvr rctx="PPT">
                                        <p:cTn id="115" dur="indefinite"/>
                                        <p:tgtEl>
                                          <p:spTgt spid="76"/>
                                        </p:tgtEl>
                                        <p:attrNameLst>
                                          <p:attrName>style.opacity</p:attrName>
                                        </p:attrNameLst>
                                      </p:cBhvr>
                                      <p:to>
                                        <p:strVal val="1"/>
                                      </p:to>
                                    </p:set>
                                    <p:animEffect filter="image" prLst="opacity: 1">
                                      <p:cBhvr rctx="IE">
                                        <p:cTn id="116" dur="indefinite"/>
                                        <p:tgtEl>
                                          <p:spTgt spid="76"/>
                                        </p:tgtEl>
                                      </p:cBhvr>
                                    </p:animEffect>
                                  </p:childTnLst>
                                </p:cTn>
                              </p:par>
                            </p:childTnLst>
                          </p:cTn>
                        </p:par>
                      </p:childTnLst>
                    </p:cTn>
                  </p:par>
                  <p:par>
                    <p:cTn id="117" fill="hold">
                      <p:stCondLst>
                        <p:cond delay="indefinite"/>
                      </p:stCondLst>
                      <p:childTnLst>
                        <p:par>
                          <p:cTn id="118" fill="hold">
                            <p:stCondLst>
                              <p:cond delay="0"/>
                            </p:stCondLst>
                            <p:childTnLst>
                              <p:par>
                                <p:cTn id="119" presetID="9" presetClass="emph" presetSubtype="0" grpId="2" nodeType="clickEffect">
                                  <p:stCondLst>
                                    <p:cond delay="0"/>
                                  </p:stCondLst>
                                  <p:childTnLst>
                                    <p:set>
                                      <p:cBhvr rctx="PPT">
                                        <p:cTn id="120" dur="indefinite"/>
                                        <p:tgtEl>
                                          <p:spTgt spid="76"/>
                                        </p:tgtEl>
                                        <p:attrNameLst>
                                          <p:attrName>style.opacity</p:attrName>
                                        </p:attrNameLst>
                                      </p:cBhvr>
                                      <p:to>
                                        <p:strVal val="0.25"/>
                                      </p:to>
                                    </p:set>
                                    <p:animEffect filter="image" prLst="opacity: 0.25">
                                      <p:cBhvr rctx="IE">
                                        <p:cTn id="121" dur="indefinite"/>
                                        <p:tgtEl>
                                          <p:spTgt spid="76"/>
                                        </p:tgtEl>
                                      </p:cBhvr>
                                    </p:animEffect>
                                  </p:childTnLst>
                                </p:cTn>
                              </p:par>
                              <p:par>
                                <p:cTn id="122" presetID="9" presetClass="emph" presetSubtype="0" grpId="1" nodeType="withEffect">
                                  <p:stCondLst>
                                    <p:cond delay="0"/>
                                  </p:stCondLst>
                                  <p:childTnLst>
                                    <p:set>
                                      <p:cBhvr rctx="PPT">
                                        <p:cTn id="123" dur="indefinite"/>
                                        <p:tgtEl>
                                          <p:spTgt spid="101"/>
                                        </p:tgtEl>
                                        <p:attrNameLst>
                                          <p:attrName>style.opacity</p:attrName>
                                        </p:attrNameLst>
                                      </p:cBhvr>
                                      <p:to>
                                        <p:strVal val="1"/>
                                      </p:to>
                                    </p:set>
                                    <p:animEffect filter="image" prLst="opacity: 1">
                                      <p:cBhvr rctx="IE">
                                        <p:cTn id="124" dur="indefinite"/>
                                        <p:tgtEl>
                                          <p:spTgt spid="101"/>
                                        </p:tgtEl>
                                      </p:cBhvr>
                                    </p:animEffect>
                                  </p:childTnLst>
                                </p:cTn>
                              </p:par>
                              <p:par>
                                <p:cTn id="125" presetID="9" presetClass="emph" presetSubtype="0" grpId="1" nodeType="withEffect">
                                  <p:stCondLst>
                                    <p:cond delay="0"/>
                                  </p:stCondLst>
                                  <p:childTnLst>
                                    <p:set>
                                      <p:cBhvr rctx="PPT">
                                        <p:cTn id="126" dur="indefinite"/>
                                        <p:tgtEl>
                                          <p:spTgt spid="102"/>
                                        </p:tgtEl>
                                        <p:attrNameLst>
                                          <p:attrName>style.opacity</p:attrName>
                                        </p:attrNameLst>
                                      </p:cBhvr>
                                      <p:to>
                                        <p:strVal val="1"/>
                                      </p:to>
                                    </p:set>
                                    <p:animEffect filter="image" prLst="opacity: 1">
                                      <p:cBhvr rctx="IE">
                                        <p:cTn id="127" dur="indefinite"/>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1" grpId="0" animBg="1"/>
      <p:bldP spid="82" grpId="0" animBg="1"/>
      <p:bldP spid="83" grpId="0" animBg="1"/>
      <p:bldP spid="84" grpId="0" animBg="1"/>
      <p:bldP spid="85" grpId="0" animBg="1"/>
      <p:bldP spid="92" grpId="0" animBg="1"/>
      <p:bldP spid="93" grpId="0" animBg="1"/>
      <p:bldP spid="95" grpId="0"/>
      <p:bldP spid="95" grpId="1"/>
      <p:bldP spid="96" grpId="0"/>
      <p:bldP spid="96" grpId="1"/>
      <p:bldP spid="97" grpId="0"/>
      <p:bldP spid="97" grpId="1"/>
      <p:bldP spid="98" grpId="0"/>
      <p:bldP spid="98" grpId="1"/>
      <p:bldP spid="99" grpId="0"/>
      <p:bldP spid="99" grpId="1"/>
      <p:bldP spid="101" grpId="0" animBg="1"/>
      <p:bldP spid="101" grpId="1" animBg="1"/>
      <p:bldP spid="102" grpId="0" animBg="1"/>
      <p:bldP spid="10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Investment Areas</a:t>
            </a:r>
            <a:endParaRPr lang="en-US" dirty="0"/>
          </a:p>
        </p:txBody>
      </p:sp>
      <p:sp>
        <p:nvSpPr>
          <p:cNvPr id="4" name="Rectangle 3"/>
          <p:cNvSpPr/>
          <p:nvPr/>
        </p:nvSpPr>
        <p:spPr bwMode="auto">
          <a:xfrm>
            <a:off x="3646842" y="1889819"/>
            <a:ext cx="5497158" cy="1030844"/>
          </a:xfrm>
          <a:prstGeom prst="rect">
            <a:avLst/>
          </a:prstGeom>
          <a:gradFill rotWithShape="0">
            <a:gsLst>
              <a:gs pos="0">
                <a:schemeClr val="bg1">
                  <a:lumMod val="75000"/>
                  <a:lumOff val="25000"/>
                  <a:alpha val="60000"/>
                </a:schemeClr>
              </a:gs>
              <a:gs pos="50000">
                <a:schemeClr val="bg1">
                  <a:lumMod val="75000"/>
                  <a:lumOff val="25000"/>
                  <a:alpha val="50000"/>
                </a:schemeClr>
              </a:gs>
              <a:gs pos="100000">
                <a:schemeClr val="accent2">
                  <a:gamma/>
                  <a:tint val="54118"/>
                  <a:invGamma/>
                  <a:alpha val="0"/>
                </a:schemeClr>
              </a:gs>
            </a:gsLst>
            <a:lin ang="10800000" scaled="0"/>
          </a:gradFill>
          <a:ln w="28575" cap="flat" cmpd="sng" algn="ctr">
            <a:noFill/>
            <a:prstDash val="solid"/>
            <a:round/>
            <a:headEnd type="none" w="med" len="med"/>
            <a:tailEnd type="none" w="med" len="med"/>
          </a:ln>
          <a:effectLst/>
        </p:spPr>
        <p:txBody>
          <a:bodyPr lIns="109728" tIns="54864" rIns="109728" bIns="54864" anchor="ctr"/>
          <a:lstStyle/>
          <a:p>
            <a:pPr defTabSz="1096963">
              <a:defRPr/>
            </a:pPr>
            <a:endParaRPr lang="en-US" sz="3200" b="0" dirty="0">
              <a:gradFill>
                <a:gsLst>
                  <a:gs pos="75000">
                    <a:schemeClr val="tx1"/>
                  </a:gs>
                  <a:gs pos="100000">
                    <a:schemeClr val="tx1"/>
                  </a:gs>
                </a:gsLst>
                <a:lin ang="10800000" scaled="1"/>
              </a:gradFill>
              <a:latin typeface="+mj-lt"/>
            </a:endParaRPr>
          </a:p>
        </p:txBody>
      </p:sp>
      <p:pic>
        <p:nvPicPr>
          <p:cNvPr id="6" name="Picture 5" descr="yellow_grad.png"/>
          <p:cNvPicPr>
            <a:picLocks/>
          </p:cNvPicPr>
          <p:nvPr/>
        </p:nvPicPr>
        <p:blipFill>
          <a:blip r:embed="rId2"/>
          <a:stretch>
            <a:fillRect/>
          </a:stretch>
        </p:blipFill>
        <p:spPr>
          <a:xfrm rot="10800000" flipH="1">
            <a:off x="8984643" y="1891438"/>
            <a:ext cx="159357" cy="1027606"/>
          </a:xfrm>
          <a:prstGeom prst="rect">
            <a:avLst/>
          </a:prstGeom>
        </p:spPr>
      </p:pic>
      <p:sp>
        <p:nvSpPr>
          <p:cNvPr id="8" name="TextBox 133127"/>
          <p:cNvSpPr txBox="1">
            <a:spLocks noChangeArrowheads="1"/>
          </p:cNvSpPr>
          <p:nvPr/>
        </p:nvSpPr>
        <p:spPr bwMode="auto">
          <a:xfrm>
            <a:off x="4435475" y="1943576"/>
            <a:ext cx="4198325" cy="923330"/>
          </a:xfrm>
          <a:prstGeom prst="rect">
            <a:avLst/>
          </a:prstGeom>
          <a:noFill/>
          <a:ln w="9525" algn="ctr">
            <a:noFill/>
            <a:miter lim="800000"/>
            <a:headEnd/>
            <a:tailEnd/>
          </a:ln>
        </p:spPr>
        <p:txBody>
          <a:bodyPr wrap="square">
            <a:spAutoFit/>
          </a:bodyPr>
          <a:lstStyle/>
          <a:p>
            <a:pPr lvl="0" defTabSz="914400" fontAlgn="base">
              <a:lnSpc>
                <a:spcPct val="90000"/>
              </a:lnSpc>
              <a:spcBef>
                <a:spcPct val="0"/>
              </a:spcBef>
              <a:spcAft>
                <a:spcPct val="0"/>
              </a:spcAft>
              <a:defRPr/>
            </a:pPr>
            <a:r>
              <a:rPr lang="en-US" sz="2000" dirty="0" smtClean="0">
                <a:gradFill>
                  <a:gsLst>
                    <a:gs pos="75000">
                      <a:schemeClr val="tx1"/>
                    </a:gs>
                    <a:gs pos="100000">
                      <a:schemeClr val="tx1"/>
                    </a:gs>
                  </a:gsLst>
                  <a:lin ang="10800000" scaled="1"/>
                </a:gradFill>
              </a:rPr>
              <a:t>Extend Office and </a:t>
            </a:r>
            <a:r>
              <a:rPr lang="en-US" sz="2000" dirty="0" err="1" smtClean="0">
                <a:gradFill>
                  <a:gsLst>
                    <a:gs pos="75000">
                      <a:schemeClr val="tx1"/>
                    </a:gs>
                    <a:gs pos="100000">
                      <a:schemeClr val="tx1"/>
                    </a:gs>
                  </a:gsLst>
                  <a:lin ang="10800000" scaled="1"/>
                </a:gradFill>
              </a:rPr>
              <a:t>SharePoint‘s</a:t>
            </a:r>
            <a:r>
              <a:rPr lang="en-US" sz="2000" dirty="0" smtClean="0">
                <a:gradFill>
                  <a:gsLst>
                    <a:gs pos="75000">
                      <a:schemeClr val="tx1"/>
                    </a:gs>
                    <a:gs pos="100000">
                      <a:schemeClr val="tx1"/>
                    </a:gs>
                  </a:gsLst>
                  <a:lin ang="10800000" scaled="1"/>
                </a:gradFill>
              </a:rPr>
              <a:t> UX and capabilities to external data and processes</a:t>
            </a:r>
          </a:p>
        </p:txBody>
      </p:sp>
      <p:sp>
        <p:nvSpPr>
          <p:cNvPr id="12" name="Rounded Rectangle 11"/>
          <p:cNvSpPr/>
          <p:nvPr/>
        </p:nvSpPr>
        <p:spPr>
          <a:xfrm>
            <a:off x="-142504" y="2053243"/>
            <a:ext cx="4203866" cy="795213"/>
          </a:xfrm>
          <a:prstGeom prst="roundRect">
            <a:avLst/>
          </a:prstGeom>
          <a:gradFill flip="none" rotWithShape="1">
            <a:gsLst>
              <a:gs pos="0">
                <a:schemeClr val="bg1">
                  <a:alpha val="0"/>
                </a:schemeClr>
              </a:gs>
              <a:gs pos="80000">
                <a:schemeClr val="accent2"/>
              </a:gs>
              <a:gs pos="100000">
                <a:schemeClr val="bg1">
                  <a:alpha val="0"/>
                </a:schemeClr>
              </a:gs>
            </a:gsLst>
            <a:lin ang="10800000" scaled="1"/>
            <a:tileRect/>
          </a:gra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3" name="Rounded Rectangle 4"/>
          <p:cNvSpPr/>
          <p:nvPr/>
        </p:nvSpPr>
        <p:spPr>
          <a:xfrm>
            <a:off x="719132" y="2092062"/>
            <a:ext cx="3502456" cy="717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55245" rIns="110490" bIns="55245" numCol="1" spcCol="1270" anchor="ctr" anchorCtr="0">
            <a:noAutofit/>
          </a:bodyPr>
          <a:lstStyle/>
          <a:p>
            <a:pPr lvl="0" defTabSz="1289050">
              <a:lnSpc>
                <a:spcPct val="90000"/>
              </a:lnSpc>
              <a:spcBef>
                <a:spcPct val="0"/>
              </a:spcBef>
              <a:spcAft>
                <a:spcPct val="35000"/>
              </a:spcAft>
            </a:pPr>
            <a:r>
              <a:rPr lang="en-US" sz="2900" b="1" kern="1200" dirty="0" smtClean="0">
                <a:gradFill>
                  <a:gsLst>
                    <a:gs pos="0">
                      <a:schemeClr val="tx1"/>
                    </a:gs>
                    <a:gs pos="80000">
                      <a:schemeClr val="tx1"/>
                    </a:gs>
                  </a:gsLst>
                  <a:lin ang="0" scaled="1"/>
                </a:gradFill>
                <a:latin typeface="Segoe UI" pitchFamily="34" charset="0"/>
                <a:ea typeface="+mj-ea"/>
                <a:cs typeface="+mj-cs"/>
              </a:rPr>
              <a:t>Presentation</a:t>
            </a:r>
          </a:p>
        </p:txBody>
      </p:sp>
      <p:grpSp>
        <p:nvGrpSpPr>
          <p:cNvPr id="3" name="Group 2"/>
          <p:cNvGrpSpPr/>
          <p:nvPr/>
        </p:nvGrpSpPr>
        <p:grpSpPr>
          <a:xfrm>
            <a:off x="-154379" y="3106857"/>
            <a:ext cx="9298379" cy="1030844"/>
            <a:chOff x="-154379" y="3106857"/>
            <a:chExt cx="9298379" cy="1030844"/>
          </a:xfrm>
        </p:grpSpPr>
        <p:sp>
          <p:nvSpPr>
            <p:cNvPr id="19" name="Rectangle 18"/>
            <p:cNvSpPr/>
            <p:nvPr/>
          </p:nvSpPr>
          <p:spPr bwMode="auto">
            <a:xfrm>
              <a:off x="4708524" y="3106857"/>
              <a:ext cx="4435475" cy="1030844"/>
            </a:xfrm>
            <a:prstGeom prst="rect">
              <a:avLst/>
            </a:prstGeom>
            <a:gradFill rotWithShape="0">
              <a:gsLst>
                <a:gs pos="0">
                  <a:schemeClr val="bg1">
                    <a:lumMod val="75000"/>
                    <a:lumOff val="25000"/>
                    <a:alpha val="60000"/>
                  </a:schemeClr>
                </a:gs>
                <a:gs pos="50000">
                  <a:schemeClr val="bg1">
                    <a:lumMod val="75000"/>
                    <a:lumOff val="25000"/>
                    <a:alpha val="50000"/>
                  </a:schemeClr>
                </a:gs>
                <a:gs pos="100000">
                  <a:schemeClr val="accent2">
                    <a:gamma/>
                    <a:tint val="54118"/>
                    <a:invGamma/>
                    <a:alpha val="0"/>
                  </a:schemeClr>
                </a:gs>
              </a:gsLst>
              <a:lin ang="10800000" scaled="0"/>
            </a:gradFill>
            <a:ln w="28575" cap="flat" cmpd="sng" algn="ctr">
              <a:noFill/>
              <a:prstDash val="solid"/>
              <a:round/>
              <a:headEnd type="none" w="med" len="med"/>
              <a:tailEnd type="none" w="med" len="med"/>
            </a:ln>
            <a:effectLst/>
          </p:spPr>
          <p:txBody>
            <a:bodyPr lIns="109728" tIns="54864" rIns="109728" bIns="54864" anchor="ctr"/>
            <a:lstStyle/>
            <a:p>
              <a:pPr defTabSz="1096963">
                <a:defRPr/>
              </a:pPr>
              <a:endParaRPr lang="en-US" sz="3200" b="0" dirty="0">
                <a:gradFill>
                  <a:gsLst>
                    <a:gs pos="75000">
                      <a:schemeClr val="tx1"/>
                    </a:gs>
                    <a:gs pos="100000">
                      <a:schemeClr val="tx1"/>
                    </a:gs>
                  </a:gsLst>
                  <a:lin ang="10800000" scaled="1"/>
                </a:gradFill>
                <a:latin typeface="+mj-lt"/>
              </a:endParaRPr>
            </a:p>
          </p:txBody>
        </p:sp>
        <p:pic>
          <p:nvPicPr>
            <p:cNvPr id="10" name="Picture 9" descr="yellow_grad.png"/>
            <p:cNvPicPr>
              <a:picLocks/>
            </p:cNvPicPr>
            <p:nvPr/>
          </p:nvPicPr>
          <p:blipFill>
            <a:blip r:embed="rId2"/>
            <a:stretch>
              <a:fillRect/>
            </a:stretch>
          </p:blipFill>
          <p:spPr>
            <a:xfrm rot="10800000" flipH="1">
              <a:off x="8984643" y="3108476"/>
              <a:ext cx="159357" cy="1027606"/>
            </a:xfrm>
            <a:prstGeom prst="rect">
              <a:avLst/>
            </a:prstGeom>
          </p:spPr>
        </p:pic>
        <p:sp>
          <p:nvSpPr>
            <p:cNvPr id="11" name="TextBox 133127"/>
            <p:cNvSpPr txBox="1">
              <a:spLocks noChangeArrowheads="1"/>
            </p:cNvSpPr>
            <p:nvPr/>
          </p:nvSpPr>
          <p:spPr bwMode="auto">
            <a:xfrm>
              <a:off x="4435475" y="3160614"/>
              <a:ext cx="4566021" cy="923330"/>
            </a:xfrm>
            <a:prstGeom prst="rect">
              <a:avLst/>
            </a:prstGeom>
            <a:noFill/>
            <a:ln w="9525" algn="ctr">
              <a:noFill/>
              <a:miter lim="800000"/>
              <a:headEnd/>
              <a:tailEnd/>
            </a:ln>
          </p:spPr>
          <p:txBody>
            <a:bodyPr wrap="square">
              <a:spAutoFit/>
            </a:bodyPr>
            <a:lstStyle/>
            <a:p>
              <a:pPr lvl="0" defTabSz="914400" fontAlgn="base">
                <a:lnSpc>
                  <a:spcPct val="90000"/>
                </a:lnSpc>
                <a:spcBef>
                  <a:spcPct val="0"/>
                </a:spcBef>
                <a:spcAft>
                  <a:spcPct val="0"/>
                </a:spcAft>
                <a:defRPr/>
              </a:pPr>
              <a:r>
                <a:rPr lang="en-US" sz="2000" dirty="0" smtClean="0">
                  <a:gradFill>
                    <a:gsLst>
                      <a:gs pos="75000">
                        <a:schemeClr val="tx1"/>
                      </a:gs>
                      <a:gs pos="100000">
                        <a:schemeClr val="tx1"/>
                      </a:gs>
                    </a:gsLst>
                    <a:lin ang="10800000" scaled="1"/>
                  </a:gradFill>
                </a:rPr>
                <a:t>Read-write capable connectivity from client and server to databases, WCF/</a:t>
              </a:r>
              <a:r>
                <a:rPr lang="en-US" sz="2000" dirty="0" err="1" smtClean="0">
                  <a:gradFill>
                    <a:gsLst>
                      <a:gs pos="75000">
                        <a:schemeClr val="tx1"/>
                      </a:gs>
                      <a:gs pos="100000">
                        <a:schemeClr val="tx1"/>
                      </a:gs>
                    </a:gsLst>
                    <a:lin ang="10800000" scaled="1"/>
                  </a:gradFill>
                </a:rPr>
                <a:t>WebServices</a:t>
              </a:r>
              <a:r>
                <a:rPr lang="en-US" sz="2000" dirty="0" smtClean="0">
                  <a:gradFill>
                    <a:gsLst>
                      <a:gs pos="75000">
                        <a:schemeClr val="tx1"/>
                      </a:gs>
                      <a:gs pos="100000">
                        <a:schemeClr val="tx1"/>
                      </a:gs>
                    </a:gsLst>
                    <a:lin ang="10800000" scaled="1"/>
                  </a:gradFill>
                </a:rPr>
                <a:t> and .NET sources</a:t>
              </a:r>
            </a:p>
          </p:txBody>
        </p:sp>
        <p:sp>
          <p:nvSpPr>
            <p:cNvPr id="14" name="Rounded Rectangle 13"/>
            <p:cNvSpPr/>
            <p:nvPr/>
          </p:nvSpPr>
          <p:spPr>
            <a:xfrm>
              <a:off x="-154379" y="3269476"/>
              <a:ext cx="4322618" cy="795528"/>
            </a:xfrm>
            <a:prstGeom prst="roundRect">
              <a:avLst/>
            </a:prstGeom>
            <a:gradFill flip="none" rotWithShape="1">
              <a:gsLst>
                <a:gs pos="0">
                  <a:schemeClr val="bg1">
                    <a:alpha val="0"/>
                  </a:schemeClr>
                </a:gs>
                <a:gs pos="80000">
                  <a:schemeClr val="accent2">
                    <a:hueOff val="-864462"/>
                    <a:satOff val="-30984"/>
                    <a:lumOff val="65"/>
                    <a:alphaOff val="0"/>
                    <a:shade val="93000"/>
                    <a:satMod val="130000"/>
                  </a:schemeClr>
                </a:gs>
                <a:gs pos="100000">
                  <a:schemeClr val="bg1">
                    <a:alpha val="0"/>
                  </a:schemeClr>
                </a:gs>
              </a:gsLst>
              <a:lin ang="10800000" scaled="1"/>
              <a:tileRect/>
            </a:gradFill>
          </p:spPr>
          <p:style>
            <a:lnRef idx="0">
              <a:schemeClr val="lt1">
                <a:hueOff val="0"/>
                <a:satOff val="0"/>
                <a:lumOff val="0"/>
                <a:alphaOff val="0"/>
              </a:schemeClr>
            </a:lnRef>
            <a:fillRef idx="3">
              <a:scrgbClr r="0" g="0" b="0"/>
            </a:fillRef>
            <a:effectRef idx="2">
              <a:schemeClr val="accent2">
                <a:hueOff val="-1296694"/>
                <a:satOff val="-46476"/>
                <a:lumOff val="98"/>
                <a:alphaOff val="0"/>
              </a:schemeClr>
            </a:effectRef>
            <a:fontRef idx="minor">
              <a:schemeClr val="lt1"/>
            </a:fontRef>
          </p:style>
        </p:sp>
        <p:sp>
          <p:nvSpPr>
            <p:cNvPr id="15" name="Rounded Rectangle 6"/>
            <p:cNvSpPr/>
            <p:nvPr/>
          </p:nvSpPr>
          <p:spPr>
            <a:xfrm>
              <a:off x="719435" y="3308311"/>
              <a:ext cx="3501851" cy="717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55245" rIns="110490" bIns="55245" numCol="1" spcCol="1270" anchor="ctr" anchorCtr="0">
              <a:noAutofit/>
            </a:bodyPr>
            <a:lstStyle/>
            <a:p>
              <a:pPr lvl="0" defTabSz="1289050" rtl="0">
                <a:lnSpc>
                  <a:spcPct val="90000"/>
                </a:lnSpc>
                <a:spcBef>
                  <a:spcPct val="0"/>
                </a:spcBef>
                <a:spcAft>
                  <a:spcPct val="35000"/>
                </a:spcAft>
              </a:pPr>
              <a:r>
                <a:rPr lang="en-US" sz="2900" b="1" kern="1200" dirty="0" smtClean="0">
                  <a:gradFill>
                    <a:gsLst>
                      <a:gs pos="0">
                        <a:schemeClr val="tx1"/>
                      </a:gs>
                      <a:gs pos="80000">
                        <a:schemeClr val="tx1"/>
                      </a:gs>
                    </a:gsLst>
                    <a:lin ang="0" scaled="1"/>
                  </a:gradFill>
                  <a:latin typeface="Segoe UI" pitchFamily="34" charset="0"/>
                  <a:ea typeface="+mj-ea"/>
                  <a:cs typeface="+mj-cs"/>
                </a:rPr>
                <a:t>Connectivity</a:t>
              </a:r>
              <a:endParaRPr lang="en-US" sz="2900" b="1" kern="1200" dirty="0">
                <a:gradFill>
                  <a:gsLst>
                    <a:gs pos="0">
                      <a:schemeClr val="tx1"/>
                    </a:gs>
                    <a:gs pos="80000">
                      <a:schemeClr val="tx1"/>
                    </a:gs>
                  </a:gsLst>
                  <a:lin ang="0" scaled="1"/>
                </a:gradFill>
                <a:latin typeface="Segoe UI" pitchFamily="34" charset="0"/>
                <a:ea typeface="+mj-ea"/>
                <a:cs typeface="+mj-cs"/>
              </a:endParaRPr>
            </a:p>
          </p:txBody>
        </p:sp>
      </p:grpSp>
      <p:grpSp>
        <p:nvGrpSpPr>
          <p:cNvPr id="20" name="Group 19"/>
          <p:cNvGrpSpPr/>
          <p:nvPr/>
        </p:nvGrpSpPr>
        <p:grpSpPr>
          <a:xfrm>
            <a:off x="-154379" y="4314380"/>
            <a:ext cx="9298379" cy="1207008"/>
            <a:chOff x="-154379" y="4314380"/>
            <a:chExt cx="9298379" cy="1207008"/>
          </a:xfrm>
        </p:grpSpPr>
        <p:sp>
          <p:nvSpPr>
            <p:cNvPr id="5" name="Rectangle 4"/>
            <p:cNvSpPr/>
            <p:nvPr/>
          </p:nvSpPr>
          <p:spPr bwMode="auto">
            <a:xfrm>
              <a:off x="3646842" y="4314380"/>
              <a:ext cx="5497158" cy="1207008"/>
            </a:xfrm>
            <a:prstGeom prst="rect">
              <a:avLst/>
            </a:prstGeom>
            <a:gradFill rotWithShape="0">
              <a:gsLst>
                <a:gs pos="0">
                  <a:schemeClr val="bg1">
                    <a:lumMod val="75000"/>
                    <a:lumOff val="25000"/>
                    <a:alpha val="60000"/>
                  </a:schemeClr>
                </a:gs>
                <a:gs pos="50000">
                  <a:schemeClr val="bg1">
                    <a:lumMod val="75000"/>
                    <a:lumOff val="25000"/>
                    <a:alpha val="50000"/>
                  </a:schemeClr>
                </a:gs>
                <a:gs pos="100000">
                  <a:schemeClr val="accent2">
                    <a:gamma/>
                    <a:tint val="54118"/>
                    <a:invGamma/>
                    <a:alpha val="0"/>
                  </a:schemeClr>
                </a:gs>
              </a:gsLst>
              <a:lin ang="10800000" scaled="0"/>
            </a:gradFill>
            <a:ln w="28575" cap="flat" cmpd="sng" algn="ctr">
              <a:noFill/>
              <a:prstDash val="solid"/>
              <a:round/>
              <a:headEnd type="none" w="med" len="med"/>
              <a:tailEnd type="none" w="med" len="med"/>
            </a:ln>
            <a:effectLst/>
          </p:spPr>
          <p:txBody>
            <a:bodyPr lIns="109728" tIns="54864" rIns="109728" bIns="54864" anchor="ctr"/>
            <a:lstStyle/>
            <a:p>
              <a:pPr defTabSz="1096963">
                <a:defRPr/>
              </a:pPr>
              <a:endParaRPr lang="en-US" sz="3200" b="0" dirty="0">
                <a:gradFill>
                  <a:gsLst>
                    <a:gs pos="75000">
                      <a:schemeClr val="tx1"/>
                    </a:gs>
                    <a:gs pos="100000">
                      <a:schemeClr val="tx1"/>
                    </a:gs>
                  </a:gsLst>
                  <a:lin ang="10800000" scaled="1"/>
                </a:gradFill>
                <a:latin typeface="+mj-lt"/>
              </a:endParaRPr>
            </a:p>
          </p:txBody>
        </p:sp>
        <p:pic>
          <p:nvPicPr>
            <p:cNvPr id="7" name="Picture 6" descr="yellow_grad.png"/>
            <p:cNvPicPr>
              <a:picLocks/>
            </p:cNvPicPr>
            <p:nvPr/>
          </p:nvPicPr>
          <p:blipFill>
            <a:blip r:embed="rId2"/>
            <a:stretch>
              <a:fillRect/>
            </a:stretch>
          </p:blipFill>
          <p:spPr>
            <a:xfrm rot="10800000" flipH="1">
              <a:off x="8984643" y="4314380"/>
              <a:ext cx="159357" cy="1207008"/>
            </a:xfrm>
            <a:prstGeom prst="rect">
              <a:avLst/>
            </a:prstGeom>
          </p:spPr>
        </p:pic>
        <p:sp>
          <p:nvSpPr>
            <p:cNvPr id="9" name="Rectangle 8"/>
            <p:cNvSpPr/>
            <p:nvPr/>
          </p:nvSpPr>
          <p:spPr>
            <a:xfrm>
              <a:off x="4435475" y="4317720"/>
              <a:ext cx="4368335" cy="1200329"/>
            </a:xfrm>
            <a:prstGeom prst="rect">
              <a:avLst/>
            </a:prstGeom>
          </p:spPr>
          <p:txBody>
            <a:bodyPr wrap="square">
              <a:spAutoFit/>
            </a:bodyPr>
            <a:lstStyle/>
            <a:p>
              <a:pPr lvl="0" defTabSz="914400" fontAlgn="base">
                <a:lnSpc>
                  <a:spcPct val="90000"/>
                </a:lnSpc>
                <a:spcBef>
                  <a:spcPct val="0"/>
                </a:spcBef>
                <a:spcAft>
                  <a:spcPct val="0"/>
                </a:spcAft>
                <a:defRPr/>
              </a:pPr>
              <a:r>
                <a:rPr lang="en-US" sz="2000" dirty="0" smtClean="0">
                  <a:gradFill>
                    <a:gsLst>
                      <a:gs pos="75000">
                        <a:schemeClr val="tx1"/>
                      </a:gs>
                      <a:gs pos="100000">
                        <a:schemeClr val="tx1"/>
                      </a:gs>
                    </a:gsLst>
                    <a:lin ang="10800000" scaled="1"/>
                  </a:gradFill>
                </a:rPr>
                <a:t>Integrated tooling experience scales from simple solutions to advanced pro-dev apps with rich client packaging and deployment</a:t>
              </a:r>
            </a:p>
          </p:txBody>
        </p:sp>
        <p:sp>
          <p:nvSpPr>
            <p:cNvPr id="16" name="Rounded Rectangle 15"/>
            <p:cNvSpPr/>
            <p:nvPr/>
          </p:nvSpPr>
          <p:spPr>
            <a:xfrm>
              <a:off x="-154379" y="4486025"/>
              <a:ext cx="4263241" cy="795528"/>
            </a:xfrm>
            <a:prstGeom prst="roundRect">
              <a:avLst/>
            </a:prstGeom>
            <a:gradFill flip="none" rotWithShape="1">
              <a:gsLst>
                <a:gs pos="0">
                  <a:schemeClr val="bg1">
                    <a:alpha val="0"/>
                  </a:schemeClr>
                </a:gs>
                <a:gs pos="80000">
                  <a:schemeClr val="accent2">
                    <a:hueOff val="-2593387"/>
                    <a:satOff val="-92952"/>
                    <a:lumOff val="196"/>
                    <a:alphaOff val="0"/>
                    <a:shade val="93000"/>
                    <a:satMod val="130000"/>
                  </a:schemeClr>
                </a:gs>
                <a:gs pos="100000">
                  <a:schemeClr val="bg1">
                    <a:alpha val="0"/>
                  </a:schemeClr>
                </a:gs>
              </a:gsLst>
              <a:lin ang="10800000" scaled="1"/>
              <a:tileRect/>
            </a:gradFill>
          </p:spPr>
          <p:style>
            <a:lnRef idx="0">
              <a:schemeClr val="lt1">
                <a:hueOff val="0"/>
                <a:satOff val="0"/>
                <a:lumOff val="0"/>
                <a:alphaOff val="0"/>
              </a:schemeClr>
            </a:lnRef>
            <a:fillRef idx="3">
              <a:schemeClr val="accent2">
                <a:hueOff val="-2593387"/>
                <a:satOff val="-92952"/>
                <a:lumOff val="196"/>
                <a:alphaOff val="0"/>
              </a:schemeClr>
            </a:fillRef>
            <a:effectRef idx="2">
              <a:schemeClr val="accent2">
                <a:hueOff val="-2593387"/>
                <a:satOff val="-92952"/>
                <a:lumOff val="196"/>
                <a:alphaOff val="0"/>
              </a:schemeClr>
            </a:effectRef>
            <a:fontRef idx="minor">
              <a:schemeClr val="lt1"/>
            </a:fontRef>
          </p:style>
        </p:sp>
        <p:sp>
          <p:nvSpPr>
            <p:cNvPr id="17" name="Rounded Rectangle 8"/>
            <p:cNvSpPr/>
            <p:nvPr/>
          </p:nvSpPr>
          <p:spPr>
            <a:xfrm>
              <a:off x="719435" y="4524860"/>
              <a:ext cx="3501851" cy="7178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55245" rIns="110490" bIns="55245" numCol="1" spcCol="1270" anchor="ctr" anchorCtr="0">
              <a:noAutofit/>
            </a:bodyPr>
            <a:lstStyle/>
            <a:p>
              <a:pPr lvl="0" defTabSz="1289050">
                <a:lnSpc>
                  <a:spcPct val="90000"/>
                </a:lnSpc>
                <a:spcBef>
                  <a:spcPct val="0"/>
                </a:spcBef>
                <a:spcAft>
                  <a:spcPct val="35000"/>
                </a:spcAft>
              </a:pPr>
              <a:r>
                <a:rPr lang="en-US" sz="2900" b="1" kern="1200" dirty="0" smtClean="0">
                  <a:gradFill>
                    <a:gsLst>
                      <a:gs pos="0">
                        <a:schemeClr val="tx1"/>
                      </a:gs>
                      <a:gs pos="80000">
                        <a:schemeClr val="tx1"/>
                      </a:gs>
                    </a:gsLst>
                    <a:lin ang="0" scaled="1"/>
                  </a:gradFill>
                  <a:latin typeface="Segoe UI" pitchFamily="34" charset="0"/>
                  <a:ea typeface="+mj-ea"/>
                  <a:cs typeface="+mj-cs"/>
                </a:rPr>
                <a:t>Tooling</a:t>
              </a:r>
              <a:endParaRPr lang="en-US" sz="2900" b="1" kern="1200" dirty="0">
                <a:gradFill>
                  <a:gsLst>
                    <a:gs pos="0">
                      <a:schemeClr val="tx1"/>
                    </a:gs>
                    <a:gs pos="80000">
                      <a:schemeClr val="tx1"/>
                    </a:gs>
                  </a:gsLst>
                  <a:lin ang="0" scaled="1"/>
                </a:gradFill>
                <a:latin typeface="Segoe UI" pitchFamily="34" charset="0"/>
                <a:ea typeface="+mj-ea"/>
                <a:cs typeface="+mj-cs"/>
              </a:endParaRPr>
            </a:p>
          </p:txBody>
        </p:sp>
      </p:grpSp>
      <p:pic>
        <p:nvPicPr>
          <p:cNvPr id="18" name="Rectangle 13314"/>
          <p:cNvPicPr>
            <a:picLocks noChangeAspect="1" noChangeArrowheads="1"/>
          </p:cNvPicPr>
          <p:nvPr/>
        </p:nvPicPr>
        <p:blipFill>
          <a:blip r:embed="rId3">
            <a:grayscl/>
          </a:blip>
          <a:srcRect/>
          <a:stretch>
            <a:fillRect/>
          </a:stretch>
        </p:blipFill>
        <p:spPr bwMode="auto">
          <a:xfrm>
            <a:off x="3621850" y="1482725"/>
            <a:ext cx="962025" cy="4533900"/>
          </a:xfrm>
          <a:prstGeom prst="rect">
            <a:avLst/>
          </a:prstGeom>
          <a:noFill/>
          <a:ln w="9525">
            <a:noFill/>
            <a:miter lim="800000"/>
            <a:headEnd/>
            <a:tailEnd/>
          </a:ln>
        </p:spPr>
      </p:pic>
    </p:spTree>
    <p:extLst>
      <p:ext uri="{BB962C8B-B14F-4D97-AF65-F5344CB8AC3E}">
        <p14:creationId xmlns:p14="http://schemas.microsoft.com/office/powerpoint/2010/main" val="38911996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p:cNvSpPr/>
          <p:nvPr/>
        </p:nvSpPr>
        <p:spPr bwMode="auto">
          <a:xfrm>
            <a:off x="5214942" y="4572008"/>
            <a:ext cx="1500198" cy="642942"/>
          </a:xfrm>
          <a:prstGeom prst="ellipse">
            <a:avLst/>
          </a:prstGeom>
          <a:solidFill>
            <a:schemeClr val="bg2">
              <a:lumMod val="60000"/>
              <a:lumOff val="40000"/>
              <a:alpha val="27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42" name="Rounded Rectangle 41"/>
          <p:cNvSpPr/>
          <p:nvPr/>
        </p:nvSpPr>
        <p:spPr bwMode="auto">
          <a:xfrm>
            <a:off x="1714480" y="3600451"/>
            <a:ext cx="2428892" cy="1000132"/>
          </a:xfrm>
          <a:prstGeom prst="roundRect">
            <a:avLst>
              <a:gd name="adj" fmla="val 1039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38" name="Oval 37"/>
          <p:cNvSpPr/>
          <p:nvPr/>
        </p:nvSpPr>
        <p:spPr bwMode="auto">
          <a:xfrm>
            <a:off x="428596" y="5429264"/>
            <a:ext cx="1500198" cy="642942"/>
          </a:xfrm>
          <a:prstGeom prst="ellipse">
            <a:avLst/>
          </a:prstGeom>
          <a:solidFill>
            <a:schemeClr val="bg2">
              <a:lumMod val="60000"/>
              <a:lumOff val="40000"/>
              <a:alpha val="27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37" name="Oval 36"/>
          <p:cNvSpPr/>
          <p:nvPr/>
        </p:nvSpPr>
        <p:spPr bwMode="auto">
          <a:xfrm>
            <a:off x="428596" y="2257417"/>
            <a:ext cx="1500198" cy="642942"/>
          </a:xfrm>
          <a:prstGeom prst="ellipse">
            <a:avLst/>
          </a:prstGeom>
          <a:solidFill>
            <a:schemeClr val="bg2">
              <a:lumMod val="60000"/>
              <a:lumOff val="40000"/>
              <a:alpha val="27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11" name="Title 10"/>
          <p:cNvSpPr>
            <a:spLocks noGrp="1"/>
          </p:cNvSpPr>
          <p:nvPr>
            <p:ph type="title"/>
          </p:nvPr>
        </p:nvSpPr>
        <p:spPr/>
        <p:txBody>
          <a:bodyPr>
            <a:normAutofit fontScale="90000"/>
          </a:bodyPr>
          <a:lstStyle/>
          <a:p>
            <a:r>
              <a:rPr lang="en-US" sz="5300" dirty="0" smtClean="0"/>
              <a:t>External Content Types</a:t>
            </a:r>
            <a:r>
              <a:rPr lang="en-US" dirty="0" smtClean="0"/>
              <a:t/>
            </a:r>
            <a:br>
              <a:rPr lang="en-US" dirty="0" smtClean="0"/>
            </a:br>
            <a:endParaRPr lang="en-US" sz="3600" dirty="0">
              <a:solidFill>
                <a:schemeClr val="tx2"/>
              </a:solidFill>
            </a:endParaRPr>
          </a:p>
        </p:txBody>
      </p:sp>
      <p:pic>
        <p:nvPicPr>
          <p:cNvPr id="28" name="Picture 8" descr="\\eventsql\dvd27\Clip_Installer\DVD_ART\Artwork_Imagery\HARDWARE_IMAGERY\Illustration - Misc Hardware\XML Icons\LCD flat panel and keyboard.png"/>
          <p:cNvPicPr>
            <a:picLocks noChangeAspect="1" noChangeArrowheads="1"/>
          </p:cNvPicPr>
          <p:nvPr/>
        </p:nvPicPr>
        <p:blipFill>
          <a:blip r:embed="rId3" cstate="print"/>
          <a:srcRect/>
          <a:stretch>
            <a:fillRect/>
          </a:stretch>
        </p:blipFill>
        <p:spPr bwMode="auto">
          <a:xfrm>
            <a:off x="776260" y="1783081"/>
            <a:ext cx="728662" cy="960776"/>
          </a:xfrm>
          <a:prstGeom prst="rect">
            <a:avLst/>
          </a:prstGeom>
          <a:noFill/>
        </p:spPr>
      </p:pic>
      <p:pic>
        <p:nvPicPr>
          <p:cNvPr id="30" name="Picture 10" descr="\\eventsql\dvd27\Clip_Installer\DVD_ART\Artwork_Imagery\HARDWARE_IMAGERY\Illustration - Misc Hardware\XML Icons\Server.png"/>
          <p:cNvPicPr>
            <a:picLocks noChangeAspect="1" noChangeArrowheads="1"/>
          </p:cNvPicPr>
          <p:nvPr/>
        </p:nvPicPr>
        <p:blipFill>
          <a:blip r:embed="rId4" cstate="print"/>
          <a:srcRect/>
          <a:stretch>
            <a:fillRect/>
          </a:stretch>
        </p:blipFill>
        <p:spPr bwMode="auto">
          <a:xfrm>
            <a:off x="785786" y="4981586"/>
            <a:ext cx="681985" cy="935627"/>
          </a:xfrm>
          <a:prstGeom prst="rect">
            <a:avLst/>
          </a:prstGeom>
          <a:noFill/>
        </p:spPr>
      </p:pic>
      <p:sp>
        <p:nvSpPr>
          <p:cNvPr id="31" name="Rounded Rectangle 30"/>
          <p:cNvSpPr/>
          <p:nvPr/>
        </p:nvSpPr>
        <p:spPr bwMode="auto">
          <a:xfrm>
            <a:off x="1714480" y="1928802"/>
            <a:ext cx="2428892" cy="1214446"/>
          </a:xfrm>
          <a:prstGeom prst="roundRect">
            <a:avLst>
              <a:gd name="adj" fmla="val 10393"/>
            </a:avLst>
          </a:prstGeom>
          <a:solidFill>
            <a:srgbClr xmlns:mc="http://schemas.openxmlformats.org/markup-compatibility/2006" xmlns:a14="http://schemas.microsoft.com/office/drawing/2010/main" val="00B0F0" mc:Ignorable="">
              <a:alpha val="69804"/>
            </a:srgb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1400" dirty="0">
              <a:solidFill>
                <a:schemeClr val="tx1"/>
              </a:solidFill>
            </a:endParaRPr>
          </a:p>
        </p:txBody>
      </p:sp>
      <p:sp>
        <p:nvSpPr>
          <p:cNvPr id="32" name="Rounded Rectangle 31"/>
          <p:cNvSpPr/>
          <p:nvPr/>
        </p:nvSpPr>
        <p:spPr bwMode="auto">
          <a:xfrm>
            <a:off x="1714480" y="5072074"/>
            <a:ext cx="2428892" cy="1214446"/>
          </a:xfrm>
          <a:prstGeom prst="roundRect">
            <a:avLst>
              <a:gd name="adj" fmla="val 10393"/>
            </a:avLst>
          </a:prstGeom>
          <a:solidFill>
            <a:srgbClr xmlns:mc="http://schemas.openxmlformats.org/markup-compatibility/2006" xmlns:a14="http://schemas.microsoft.com/office/drawing/2010/main" val="000000" mc:Ignorable="">
              <a:alpha val="40000"/>
            </a:srgb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a:solidFill>
                <a:schemeClr val="tx1"/>
              </a:solidFill>
            </a:endParaRPr>
          </a:p>
        </p:txBody>
      </p:sp>
      <p:sp>
        <p:nvSpPr>
          <p:cNvPr id="33" name="TextBox 32"/>
          <p:cNvSpPr txBox="1"/>
          <p:nvPr/>
        </p:nvSpPr>
        <p:spPr>
          <a:xfrm>
            <a:off x="1857356" y="2071678"/>
            <a:ext cx="2143140" cy="276999"/>
          </a:xfrm>
          <a:prstGeom prst="rect">
            <a:avLst/>
          </a:prstGeom>
          <a:noFill/>
        </p:spPr>
        <p:txBody>
          <a:bodyPr wrap="square" lIns="0" tIns="0" rIns="0" bIns="0" rtlCol="0">
            <a:spAutoFit/>
          </a:bodyPr>
          <a:lstStyle>
            <a:lvl1pPr algn="ctr">
              <a:defRPr>
                <a:gradFill>
                  <a:gsLst>
                    <a:gs pos="0">
                      <a:schemeClr val="tx1"/>
                    </a:gs>
                    <a:gs pos="86000">
                      <a:schemeClr val="tx1"/>
                    </a:gs>
                  </a:gsLst>
                  <a:lin ang="5400000" scaled="0"/>
                </a:gradFill>
                <a:effectLst>
                  <a:outerShdw blurRad="50800" dist="38100" dir="2700000" algn="tl" rotWithShape="0">
                    <a:prstClr val="black">
                      <a:alpha val="40000"/>
                    </a:prstClr>
                  </a:outerShdw>
                </a:effectLst>
              </a:defRPr>
            </a:lvl1pPr>
          </a:lstStyle>
          <a:p>
            <a:r>
              <a:rPr lang="en-NZ" dirty="0"/>
              <a:t>Office Clients (Rich)</a:t>
            </a:r>
          </a:p>
        </p:txBody>
      </p:sp>
      <p:sp>
        <p:nvSpPr>
          <p:cNvPr id="36" name="TextBox 35"/>
          <p:cNvSpPr txBox="1"/>
          <p:nvPr/>
        </p:nvSpPr>
        <p:spPr>
          <a:xfrm>
            <a:off x="1857356" y="5890458"/>
            <a:ext cx="2143140" cy="276999"/>
          </a:xfrm>
          <a:prstGeom prst="rect">
            <a:avLst/>
          </a:prstGeom>
          <a:noFill/>
        </p:spPr>
        <p:txBody>
          <a:bodyPr wrap="square" lIns="0" tIns="0" rIns="0" bIns="0" rtlCol="0">
            <a:spAutoFit/>
          </a:bodyPr>
          <a:lstStyle/>
          <a:p>
            <a:pPr algn="ctr"/>
            <a:r>
              <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SharePoint (Thin)</a:t>
            </a:r>
          </a:p>
        </p:txBody>
      </p:sp>
      <p:sp>
        <p:nvSpPr>
          <p:cNvPr id="40" name="Rounded Rectangle 39"/>
          <p:cNvSpPr/>
          <p:nvPr/>
        </p:nvSpPr>
        <p:spPr bwMode="auto">
          <a:xfrm>
            <a:off x="6000760" y="3495675"/>
            <a:ext cx="2428892" cy="1214446"/>
          </a:xfrm>
          <a:prstGeom prst="roundRect">
            <a:avLst>
              <a:gd name="adj" fmla="val 10393"/>
            </a:avLst>
          </a:prstGeom>
          <a:gradFill>
            <a:gsLst>
              <a:gs pos="0">
                <a:schemeClr val="tx1">
                  <a:lumMod val="95000"/>
                  <a:alpha val="7000"/>
                </a:schemeClr>
              </a:gs>
              <a:gs pos="100000">
                <a:schemeClr val="tx1">
                  <a:alpha val="21000"/>
                </a:schemeClr>
              </a:gs>
              <a:gs pos="100000">
                <a:schemeClr val="tx1">
                  <a:alpha val="94000"/>
                </a:schemeClr>
              </a:gs>
            </a:gsLst>
            <a:lin ang="5400000" scaled="0"/>
          </a:gradFill>
          <a:ln>
            <a:no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548640" rtlCol="0" anchor="t"/>
          <a:lstStyle/>
          <a:p>
            <a:pPr>
              <a:spcAft>
                <a:spcPts val="600"/>
              </a:spcAft>
              <a:buClr>
                <a:srgbClr xmlns:mc="http://schemas.openxmlformats.org/markup-compatibility/2006" xmlns:a14="http://schemas.microsoft.com/office/drawing/2010/main" val="A00E18" mc:Ignorable=""/>
              </a:buClr>
            </a:pPr>
            <a:endParaRPr lang="en-NZ" dirty="0">
              <a:solidFill>
                <a:srgbClr xmlns:mc="http://schemas.openxmlformats.org/markup-compatibility/2006" xmlns:a14="http://schemas.microsoft.com/office/drawing/2010/main" val="FFFFFF" mc:Ignorable=""/>
              </a:solidFill>
              <a:latin typeface="Segoe"/>
            </a:endParaRPr>
          </a:p>
        </p:txBody>
      </p:sp>
      <p:sp>
        <p:nvSpPr>
          <p:cNvPr id="41" name="TextBox 40"/>
          <p:cNvSpPr txBox="1"/>
          <p:nvPr/>
        </p:nvSpPr>
        <p:spPr>
          <a:xfrm>
            <a:off x="1714480" y="3810000"/>
            <a:ext cx="2428891" cy="553998"/>
          </a:xfrm>
          <a:prstGeom prst="rect">
            <a:avLst/>
          </a:prstGeom>
          <a:noFill/>
        </p:spPr>
        <p:txBody>
          <a:bodyPr wrap="square" lIns="0" tIns="0" rIns="0" bIns="0" rtlCol="0">
            <a:spAutoFit/>
          </a:bodyPr>
          <a:lstStyle/>
          <a:p>
            <a:pPr algn="ctr"/>
            <a:r>
              <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External Content Type (ECT)</a:t>
            </a:r>
          </a:p>
        </p:txBody>
      </p:sp>
      <p:sp>
        <p:nvSpPr>
          <p:cNvPr id="44" name="TextBox 43"/>
          <p:cNvSpPr txBox="1"/>
          <p:nvPr/>
        </p:nvSpPr>
        <p:spPr>
          <a:xfrm>
            <a:off x="6143636" y="3657601"/>
            <a:ext cx="2143140" cy="1477328"/>
          </a:xfrm>
          <a:prstGeom prst="rect">
            <a:avLst/>
          </a:prstGeom>
          <a:noFill/>
        </p:spPr>
        <p:txBody>
          <a:bodyPr wrap="square" lIns="0" tIns="0" rIns="0" bIns="0" rtlCol="0">
            <a:spAutoFit/>
          </a:bodyPr>
          <a:lstStyle/>
          <a:p>
            <a:pPr algn="ctr"/>
            <a:r>
              <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External Data Source</a:t>
            </a:r>
          </a:p>
          <a:p>
            <a:pPr algn="ctr"/>
            <a:r>
              <a:rPr lang="en-US" sz="1400" dirty="0" smtClean="0">
                <a:effectLst>
                  <a:outerShdw blurRad="50800" dist="38100" dir="2700000" algn="tl" rotWithShape="0">
                    <a:prstClr val="black">
                      <a:alpha val="40000"/>
                    </a:prstClr>
                  </a:outerShdw>
                </a:effectLst>
              </a:rPr>
              <a:t>(Web Service, DB, </a:t>
            </a:r>
            <a:r>
              <a:rPr lang="en-US" sz="1400" dirty="0" err="1" smtClean="0">
                <a:effectLst>
                  <a:outerShdw blurRad="50800" dist="38100" dir="2700000" algn="tl" rotWithShape="0">
                    <a:prstClr val="black">
                      <a:alpha val="40000"/>
                    </a:prstClr>
                  </a:outerShdw>
                </a:effectLst>
              </a:rPr>
              <a:t>.Net</a:t>
            </a:r>
            <a:r>
              <a:rPr lang="en-US" sz="1400" dirty="0" smtClean="0">
                <a:effectLst>
                  <a:outerShdw blurRad="50800" dist="38100" dir="2700000" algn="tl" rotWithShape="0">
                    <a:prstClr val="black">
                      <a:alpha val="40000"/>
                    </a:prstClr>
                  </a:outerShdw>
                </a:effectLst>
              </a:rPr>
              <a:t> object, LOB system, Web 2.0 service, etc.)</a:t>
            </a:r>
          </a:p>
          <a:p>
            <a:pPr algn="ctr"/>
            <a:endPar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endParaRPr>
          </a:p>
          <a:p>
            <a:pPr algn="ctr"/>
            <a:endPar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endParaRPr>
          </a:p>
        </p:txBody>
      </p:sp>
      <p:cxnSp>
        <p:nvCxnSpPr>
          <p:cNvPr id="48" name="Straight Connector 47"/>
          <p:cNvCxnSpPr/>
          <p:nvPr/>
        </p:nvCxnSpPr>
        <p:spPr>
          <a:xfrm>
            <a:off x="4152897" y="4071942"/>
            <a:ext cx="1785950" cy="1588"/>
          </a:xfrm>
          <a:prstGeom prst="line">
            <a:avLst/>
          </a:prstGeom>
          <a:ln w="53975">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50" name="Picture 2" descr="C:\Documents and Settings\michelleo\Desktop\MS Icons from DVD\services icon cube.png"/>
          <p:cNvPicPr>
            <a:picLocks noChangeAspect="1" noChangeArrowheads="1"/>
          </p:cNvPicPr>
          <p:nvPr/>
        </p:nvPicPr>
        <p:blipFill>
          <a:blip r:embed="rId5"/>
          <a:srcRect/>
          <a:stretch>
            <a:fillRect/>
          </a:stretch>
        </p:blipFill>
        <p:spPr bwMode="auto">
          <a:xfrm>
            <a:off x="5643570" y="4357694"/>
            <a:ext cx="593120" cy="681035"/>
          </a:xfrm>
          <a:prstGeom prst="rect">
            <a:avLst/>
          </a:prstGeom>
          <a:noFill/>
        </p:spPr>
      </p:pic>
      <p:sp>
        <p:nvSpPr>
          <p:cNvPr id="51" name="Rounded Rectangle 50"/>
          <p:cNvSpPr/>
          <p:nvPr/>
        </p:nvSpPr>
        <p:spPr bwMode="auto">
          <a:xfrm>
            <a:off x="1857356" y="2500306"/>
            <a:ext cx="2143140" cy="500066"/>
          </a:xfrm>
          <a:prstGeom prst="roundRect">
            <a:avLst>
              <a:gd name="adj" fmla="val 1039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52" name="Rounded Rectangle 51"/>
          <p:cNvSpPr/>
          <p:nvPr/>
        </p:nvSpPr>
        <p:spPr bwMode="auto">
          <a:xfrm>
            <a:off x="1843068" y="5191137"/>
            <a:ext cx="2143140" cy="500066"/>
          </a:xfrm>
          <a:prstGeom prst="roundRect">
            <a:avLst>
              <a:gd name="adj" fmla="val 1039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cxnSp>
        <p:nvCxnSpPr>
          <p:cNvPr id="53" name="Straight Connector 52"/>
          <p:cNvCxnSpPr/>
          <p:nvPr/>
        </p:nvCxnSpPr>
        <p:spPr>
          <a:xfrm rot="5400000">
            <a:off x="2536811" y="3311524"/>
            <a:ext cx="642942" cy="1588"/>
          </a:xfrm>
          <a:prstGeom prst="line">
            <a:avLst/>
          </a:prstGeom>
          <a:ln w="53975">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2536811" y="4883160"/>
            <a:ext cx="642942" cy="1588"/>
          </a:xfrm>
          <a:prstGeom prst="line">
            <a:avLst/>
          </a:prstGeom>
          <a:ln w="53975">
            <a:solidFill>
              <a:schemeClr val="tx1"/>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785918" y="2604310"/>
            <a:ext cx="2143140" cy="276999"/>
          </a:xfrm>
          <a:prstGeom prst="rect">
            <a:avLst/>
          </a:prstGeom>
          <a:noFill/>
        </p:spPr>
        <p:txBody>
          <a:bodyPr wrap="square" lIns="0" tIns="0" rIns="0" bIns="0" rtlCol="0">
            <a:spAutoFit/>
          </a:bodyPr>
          <a:lstStyle/>
          <a:p>
            <a:pPr algn="ctr"/>
            <a:r>
              <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BCS</a:t>
            </a:r>
          </a:p>
        </p:txBody>
      </p:sp>
      <p:sp>
        <p:nvSpPr>
          <p:cNvPr id="59" name="TextBox 58"/>
          <p:cNvSpPr txBox="1"/>
          <p:nvPr/>
        </p:nvSpPr>
        <p:spPr>
          <a:xfrm>
            <a:off x="1790681" y="5314963"/>
            <a:ext cx="2143140" cy="276999"/>
          </a:xfrm>
          <a:prstGeom prst="rect">
            <a:avLst/>
          </a:prstGeom>
          <a:noFill/>
        </p:spPr>
        <p:txBody>
          <a:bodyPr wrap="square" lIns="0" tIns="0" rIns="0" bIns="0" rtlCol="0">
            <a:spAutoFit/>
          </a:bodyPr>
          <a:lstStyle/>
          <a:p>
            <a:pPr algn="ctr"/>
            <a:r>
              <a:rPr lang="en-NZ"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BCS</a:t>
            </a:r>
          </a:p>
        </p:txBody>
      </p:sp>
      <p:sp>
        <p:nvSpPr>
          <p:cNvPr id="60" name="Rectangle 59"/>
          <p:cNvSpPr/>
          <p:nvPr/>
        </p:nvSpPr>
        <p:spPr>
          <a:xfrm>
            <a:off x="4500562" y="5429264"/>
            <a:ext cx="4114800" cy="923330"/>
          </a:xfrm>
          <a:prstGeom prst="rect">
            <a:avLst/>
          </a:prstGeom>
        </p:spPr>
        <p:txBody>
          <a:bodyPr wrap="square">
            <a:spAutoFit/>
          </a:bodyPr>
          <a:lstStyle/>
          <a:p>
            <a:r>
              <a:rPr lang="en-US" dirty="0">
                <a:effectLst>
                  <a:outerShdw blurRad="50800" dist="38100" dir="2700000" algn="tl" rotWithShape="0">
                    <a:prstClr val="black">
                      <a:alpha val="40000"/>
                    </a:prstClr>
                  </a:outerShdw>
                </a:effectLst>
              </a:rPr>
              <a:t>BCS-enabled solutions rely on ECTs to integrate external data into </a:t>
            </a:r>
            <a:r>
              <a:rPr lang="en-US" dirty="0" smtClean="0">
                <a:effectLst>
                  <a:outerShdw blurRad="50800" dist="38100" dir="2700000" algn="tl" rotWithShape="0">
                    <a:prstClr val="black">
                      <a:alpha val="40000"/>
                    </a:prstClr>
                  </a:outerShdw>
                </a:effectLst>
              </a:rPr>
              <a:t>SharePoint and the Office client applications</a:t>
            </a:r>
            <a:endParaRPr lang="en-US" dirty="0">
              <a:effectLst>
                <a:outerShdw blurRad="50800" dist="38100" dir="2700000" algn="tl" rotWithShape="0">
                  <a:prstClr val="black">
                    <a:alpha val="40000"/>
                  </a:prstClr>
                </a:outerShdw>
              </a:effectLst>
            </a:endParaRPr>
          </a:p>
        </p:txBody>
      </p:sp>
      <p:sp>
        <p:nvSpPr>
          <p:cNvPr id="61" name="Rounded Rectangular Callout 60"/>
          <p:cNvSpPr/>
          <p:nvPr/>
        </p:nvSpPr>
        <p:spPr bwMode="auto">
          <a:xfrm>
            <a:off x="4286248" y="1500174"/>
            <a:ext cx="4143404" cy="1857388"/>
          </a:xfrm>
          <a:prstGeom prst="wedgeRoundRectCallout">
            <a:avLst>
              <a:gd name="adj1" fmla="val -56005"/>
              <a:gd name="adj2" fmla="val 68140"/>
              <a:gd name="adj3" fmla="val 16667"/>
            </a:avLst>
          </a:prstGeom>
          <a:ln>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NZ" sz="2400" dirty="0" smtClean="0">
              <a:solidFill>
                <a:schemeClr val="tx1"/>
              </a:solidFill>
            </a:endParaRPr>
          </a:p>
        </p:txBody>
      </p:sp>
      <p:sp>
        <p:nvSpPr>
          <p:cNvPr id="62" name="TextBox 61"/>
          <p:cNvSpPr txBox="1"/>
          <p:nvPr/>
        </p:nvSpPr>
        <p:spPr>
          <a:xfrm>
            <a:off x="4538662" y="1671625"/>
            <a:ext cx="3643338" cy="1785104"/>
          </a:xfrm>
          <a:prstGeom prst="rect">
            <a:avLst/>
          </a:prstGeom>
          <a:noFill/>
        </p:spPr>
        <p:txBody>
          <a:bodyPr wrap="square" lIns="0" tIns="0" rIns="0" bIns="0" rtlCol="0">
            <a:spAutoFit/>
          </a:bodyPr>
          <a:lstStyle/>
          <a:p>
            <a:r>
              <a:rPr lang="en-US" dirty="0" smtClean="0">
                <a:solidFill>
                  <a:schemeClr val="bg1"/>
                </a:solidFill>
              </a:rPr>
              <a:t>Describes the schema and data access capabilities of an external data source and its behavior within Office and SharePoint</a:t>
            </a:r>
          </a:p>
          <a:p>
            <a:endParaRPr lang="en-US" sz="1600" dirty="0" smtClean="0">
              <a:solidFill>
                <a:schemeClr val="bg1"/>
              </a:solidFill>
            </a:endParaRPr>
          </a:p>
          <a:p>
            <a:r>
              <a:rPr lang="en-US" sz="1000" dirty="0" smtClean="0">
                <a:solidFill>
                  <a:schemeClr val="bg1"/>
                </a:solidFill>
              </a:rPr>
              <a:t>*formerly known as BDC Entity</a:t>
            </a:r>
          </a:p>
          <a:p>
            <a:endParaRPr lang="en-NZ" dirty="0" err="1" smtClean="0">
              <a:solidFill>
                <a:schemeClr val="bg1"/>
              </a:solidFill>
            </a:endParaRPr>
          </a:p>
        </p:txBody>
      </p:sp>
      <p:sp>
        <p:nvSpPr>
          <p:cNvPr id="29" name="Title 18"/>
          <p:cNvSpPr txBox="1">
            <a:spLocks/>
          </p:cNvSpPr>
          <p:nvPr/>
        </p:nvSpPr>
        <p:spPr>
          <a:xfrm>
            <a:off x="367352" y="810601"/>
            <a:ext cx="8382000"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smtClean="0">
                <a:gradFill>
                  <a:gsLst>
                    <a:gs pos="50000">
                      <a:schemeClr val="accent2"/>
                    </a:gs>
                    <a:gs pos="100000">
                      <a:schemeClr val="accent2"/>
                    </a:gs>
                  </a:gsLst>
                  <a:lin ang="5400000" scaled="0"/>
                </a:gradFill>
              </a:rPr>
              <a:t>The Building Block</a:t>
            </a:r>
            <a:endParaRPr lang="en-US" sz="3600">
              <a:gradFill>
                <a:gsLst>
                  <a:gs pos="50000">
                    <a:schemeClr val="accent2"/>
                  </a:gs>
                  <a:gs pos="100000">
                    <a:schemeClr val="accent2"/>
                  </a:gs>
                </a:gsLst>
                <a:lin ang="5400000" scaled="0"/>
              </a:gradFill>
            </a:endParaRPr>
          </a:p>
        </p:txBody>
      </p:sp>
    </p:spTree>
    <p:extLst>
      <p:ext uri="{BB962C8B-B14F-4D97-AF65-F5344CB8AC3E}">
        <p14:creationId xmlns:p14="http://schemas.microsoft.com/office/powerpoint/2010/main" val="308889905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2000"/>
                                        <p:tgtEl>
                                          <p:spTgt spid="205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0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0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000"/>
                                        <p:tgtEl>
                                          <p:spTgt spid="6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20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0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0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0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20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20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0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2000"/>
                                        <p:tgtEl>
                                          <p:spTgt spid="5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20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2000"/>
                                        <p:tgtEl>
                                          <p:spTgt spid="36"/>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2000"/>
                                        <p:tgtEl>
                                          <p:spTgt spid="57"/>
                                        </p:tgtEl>
                                      </p:cBhvr>
                                    </p:animEffect>
                                  </p:childTnLst>
                                </p:cTn>
                              </p:par>
                              <p:par>
                                <p:cTn id="62" presetID="1"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2" grpId="0" animBg="1"/>
      <p:bldP spid="38" grpId="0" animBg="1"/>
      <p:bldP spid="37" grpId="0" animBg="1"/>
      <p:bldP spid="31" grpId="0" animBg="1"/>
      <p:bldP spid="32" grpId="0" animBg="1"/>
      <p:bldP spid="33" grpId="0"/>
      <p:bldP spid="36" grpId="0"/>
      <p:bldP spid="40" grpId="0" animBg="1"/>
      <p:bldP spid="41" grpId="0"/>
      <p:bldP spid="44" grpId="0"/>
      <p:bldP spid="51" grpId="0" animBg="1"/>
      <p:bldP spid="52" grpId="0" animBg="1"/>
      <p:bldP spid="58" grpId="0"/>
      <p:bldP spid="59" grpId="0"/>
      <p:bldP spid="60" grpId="0"/>
      <p:bldP spid="61"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494" y="2438400"/>
            <a:ext cx="2438400" cy="2078457"/>
          </a:xfrm>
          <a:prstGeom prst="round2SameRect">
            <a:avLst>
              <a:gd name="adj1" fmla="val 6503"/>
              <a:gd name="adj2" fmla="val 0"/>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reflection blurRad="6350" stA="52000" endA="300" endPos="35000" dir="5400000" sy="-100000" algn="bl" rotWithShape="0"/>
          </a:effectLst>
          <a:extLst/>
        </p:spPr>
      </p:pic>
      <p:grpSp>
        <p:nvGrpSpPr>
          <p:cNvPr id="2" name="Group 25"/>
          <p:cNvGrpSpPr/>
          <p:nvPr/>
        </p:nvGrpSpPr>
        <p:grpSpPr>
          <a:xfrm>
            <a:off x="0" y="3895726"/>
            <a:ext cx="9144000" cy="2962274"/>
            <a:chOff x="0" y="4454260"/>
            <a:chExt cx="9144000" cy="2403740"/>
          </a:xfrm>
          <a:gradFill>
            <a:gsLst>
              <a:gs pos="0">
                <a:schemeClr val="bg1">
                  <a:alpha val="70000"/>
                </a:schemeClr>
              </a:gs>
              <a:gs pos="86000">
                <a:schemeClr val="bg1">
                  <a:alpha val="80000"/>
                </a:schemeClr>
              </a:gs>
            </a:gsLst>
            <a:lin ang="5400000" scaled="0"/>
          </a:gradFill>
        </p:grpSpPr>
        <p:sp>
          <p:nvSpPr>
            <p:cNvPr id="27" name="Freeform 5"/>
            <p:cNvSpPr>
              <a:spLocks/>
            </p:cNvSpPr>
            <p:nvPr/>
          </p:nvSpPr>
          <p:spPr bwMode="auto">
            <a:xfrm>
              <a:off x="0" y="4860396"/>
              <a:ext cx="9144000" cy="1997604"/>
            </a:xfrm>
            <a:custGeom>
              <a:avLst/>
              <a:gdLst/>
              <a:ahLst/>
              <a:cxnLst>
                <a:cxn ang="0">
                  <a:pos x="6912" y="1510"/>
                </a:cxn>
                <a:cxn ang="0">
                  <a:pos x="0" y="1510"/>
                </a:cxn>
                <a:cxn ang="0">
                  <a:pos x="0" y="0"/>
                </a:cxn>
                <a:cxn ang="0">
                  <a:pos x="0" y="0"/>
                </a:cxn>
                <a:cxn ang="0">
                  <a:pos x="68" y="12"/>
                </a:cxn>
                <a:cxn ang="0">
                  <a:pos x="266" y="45"/>
                </a:cxn>
                <a:cxn ang="0">
                  <a:pos x="408" y="65"/>
                </a:cxn>
                <a:cxn ang="0">
                  <a:pos x="579" y="89"/>
                </a:cxn>
                <a:cxn ang="0">
                  <a:pos x="775" y="115"/>
                </a:cxn>
                <a:cxn ang="0">
                  <a:pos x="997" y="140"/>
                </a:cxn>
                <a:cxn ang="0">
                  <a:pos x="1241" y="166"/>
                </a:cxn>
                <a:cxn ang="0">
                  <a:pos x="1508" y="192"/>
                </a:cxn>
                <a:cxn ang="0">
                  <a:pos x="1793" y="216"/>
                </a:cxn>
                <a:cxn ang="0">
                  <a:pos x="1943" y="226"/>
                </a:cxn>
                <a:cxn ang="0">
                  <a:pos x="2099" y="236"/>
                </a:cxn>
                <a:cxn ang="0">
                  <a:pos x="2256" y="246"/>
                </a:cxn>
                <a:cxn ang="0">
                  <a:pos x="2420" y="255"/>
                </a:cxn>
                <a:cxn ang="0">
                  <a:pos x="2585" y="262"/>
                </a:cxn>
                <a:cxn ang="0">
                  <a:pos x="2756" y="268"/>
                </a:cxn>
                <a:cxn ang="0">
                  <a:pos x="2930" y="274"/>
                </a:cxn>
                <a:cxn ang="0">
                  <a:pos x="3106" y="277"/>
                </a:cxn>
                <a:cxn ang="0">
                  <a:pos x="3287" y="280"/>
                </a:cxn>
                <a:cxn ang="0">
                  <a:pos x="3470" y="280"/>
                </a:cxn>
                <a:cxn ang="0">
                  <a:pos x="3470" y="280"/>
                </a:cxn>
                <a:cxn ang="0">
                  <a:pos x="3652" y="280"/>
                </a:cxn>
                <a:cxn ang="0">
                  <a:pos x="3832" y="277"/>
                </a:cxn>
                <a:cxn ang="0">
                  <a:pos x="4009" y="274"/>
                </a:cxn>
                <a:cxn ang="0">
                  <a:pos x="4182" y="268"/>
                </a:cxn>
                <a:cxn ang="0">
                  <a:pos x="4352" y="262"/>
                </a:cxn>
                <a:cxn ang="0">
                  <a:pos x="4518" y="255"/>
                </a:cxn>
                <a:cxn ang="0">
                  <a:pos x="4680" y="246"/>
                </a:cxn>
                <a:cxn ang="0">
                  <a:pos x="4837" y="236"/>
                </a:cxn>
                <a:cxn ang="0">
                  <a:pos x="4991" y="226"/>
                </a:cxn>
                <a:cxn ang="0">
                  <a:pos x="5140" y="216"/>
                </a:cxn>
                <a:cxn ang="0">
                  <a:pos x="5423" y="192"/>
                </a:cxn>
                <a:cxn ang="0">
                  <a:pos x="5686" y="166"/>
                </a:cxn>
                <a:cxn ang="0">
                  <a:pos x="5928" y="140"/>
                </a:cxn>
                <a:cxn ang="0">
                  <a:pos x="6147" y="115"/>
                </a:cxn>
                <a:cxn ang="0">
                  <a:pos x="6342" y="89"/>
                </a:cxn>
                <a:cxn ang="0">
                  <a:pos x="6509" y="65"/>
                </a:cxn>
                <a:cxn ang="0">
                  <a:pos x="6651" y="45"/>
                </a:cxn>
                <a:cxn ang="0">
                  <a:pos x="6763" y="26"/>
                </a:cxn>
                <a:cxn ang="0">
                  <a:pos x="6845" y="12"/>
                </a:cxn>
                <a:cxn ang="0">
                  <a:pos x="6912" y="0"/>
                </a:cxn>
                <a:cxn ang="0">
                  <a:pos x="6912" y="1510"/>
                </a:cxn>
              </a:cxnLst>
              <a:rect l="0" t="0" r="r" b="b"/>
              <a:pathLst>
                <a:path w="6912" h="1510">
                  <a:moveTo>
                    <a:pt x="6912" y="1510"/>
                  </a:moveTo>
                  <a:lnTo>
                    <a:pt x="0" y="1510"/>
                  </a:lnTo>
                  <a:lnTo>
                    <a:pt x="0" y="0"/>
                  </a:lnTo>
                  <a:lnTo>
                    <a:pt x="0" y="0"/>
                  </a:lnTo>
                  <a:lnTo>
                    <a:pt x="68" y="12"/>
                  </a:lnTo>
                  <a:lnTo>
                    <a:pt x="266" y="45"/>
                  </a:lnTo>
                  <a:lnTo>
                    <a:pt x="408" y="65"/>
                  </a:lnTo>
                  <a:lnTo>
                    <a:pt x="579" y="89"/>
                  </a:lnTo>
                  <a:lnTo>
                    <a:pt x="775" y="115"/>
                  </a:lnTo>
                  <a:lnTo>
                    <a:pt x="997" y="140"/>
                  </a:lnTo>
                  <a:lnTo>
                    <a:pt x="1241" y="166"/>
                  </a:lnTo>
                  <a:lnTo>
                    <a:pt x="1508" y="192"/>
                  </a:lnTo>
                  <a:lnTo>
                    <a:pt x="1793" y="216"/>
                  </a:lnTo>
                  <a:lnTo>
                    <a:pt x="1943" y="226"/>
                  </a:lnTo>
                  <a:lnTo>
                    <a:pt x="2099" y="236"/>
                  </a:lnTo>
                  <a:lnTo>
                    <a:pt x="2256" y="246"/>
                  </a:lnTo>
                  <a:lnTo>
                    <a:pt x="2420" y="255"/>
                  </a:lnTo>
                  <a:lnTo>
                    <a:pt x="2585" y="262"/>
                  </a:lnTo>
                  <a:lnTo>
                    <a:pt x="2756" y="268"/>
                  </a:lnTo>
                  <a:lnTo>
                    <a:pt x="2930" y="274"/>
                  </a:lnTo>
                  <a:lnTo>
                    <a:pt x="3106" y="277"/>
                  </a:lnTo>
                  <a:lnTo>
                    <a:pt x="3287" y="280"/>
                  </a:lnTo>
                  <a:lnTo>
                    <a:pt x="3470" y="280"/>
                  </a:lnTo>
                  <a:lnTo>
                    <a:pt x="3470" y="280"/>
                  </a:lnTo>
                  <a:lnTo>
                    <a:pt x="3652" y="280"/>
                  </a:lnTo>
                  <a:lnTo>
                    <a:pt x="3832" y="277"/>
                  </a:lnTo>
                  <a:lnTo>
                    <a:pt x="4009" y="274"/>
                  </a:lnTo>
                  <a:lnTo>
                    <a:pt x="4182" y="268"/>
                  </a:lnTo>
                  <a:lnTo>
                    <a:pt x="4352" y="262"/>
                  </a:lnTo>
                  <a:lnTo>
                    <a:pt x="4518" y="255"/>
                  </a:lnTo>
                  <a:lnTo>
                    <a:pt x="4680" y="246"/>
                  </a:lnTo>
                  <a:lnTo>
                    <a:pt x="4837" y="236"/>
                  </a:lnTo>
                  <a:lnTo>
                    <a:pt x="4991" y="226"/>
                  </a:lnTo>
                  <a:lnTo>
                    <a:pt x="5140" y="216"/>
                  </a:lnTo>
                  <a:lnTo>
                    <a:pt x="5423" y="192"/>
                  </a:lnTo>
                  <a:lnTo>
                    <a:pt x="5686" y="166"/>
                  </a:lnTo>
                  <a:lnTo>
                    <a:pt x="5928" y="140"/>
                  </a:lnTo>
                  <a:lnTo>
                    <a:pt x="6147" y="115"/>
                  </a:lnTo>
                  <a:lnTo>
                    <a:pt x="6342" y="89"/>
                  </a:lnTo>
                  <a:lnTo>
                    <a:pt x="6509" y="65"/>
                  </a:lnTo>
                  <a:lnTo>
                    <a:pt x="6651" y="45"/>
                  </a:lnTo>
                  <a:lnTo>
                    <a:pt x="6763" y="26"/>
                  </a:lnTo>
                  <a:lnTo>
                    <a:pt x="6845" y="12"/>
                  </a:lnTo>
                  <a:lnTo>
                    <a:pt x="6912" y="0"/>
                  </a:lnTo>
                  <a:lnTo>
                    <a:pt x="6912" y="1510"/>
                  </a:lnTo>
                  <a:close/>
                </a:path>
              </a:pathLst>
            </a:custGeom>
            <a:gradFill flip="none" rotWithShape="1">
              <a:gsLst>
                <a:gs pos="0">
                  <a:schemeClr val="bg1">
                    <a:alpha val="96000"/>
                  </a:schemeClr>
                </a:gs>
                <a:gs pos="100000">
                  <a:schemeClr val="bg1">
                    <a:alpha val="19000"/>
                  </a:schemeClr>
                </a:gs>
              </a:gsLst>
              <a:lin ang="54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8" name="Freeform 6"/>
            <p:cNvSpPr>
              <a:spLocks/>
            </p:cNvSpPr>
            <p:nvPr/>
          </p:nvSpPr>
          <p:spPr bwMode="auto">
            <a:xfrm>
              <a:off x="0" y="4454260"/>
              <a:ext cx="9144000" cy="731573"/>
            </a:xfrm>
            <a:custGeom>
              <a:avLst/>
              <a:gdLst/>
              <a:ahLst/>
              <a:cxnLst>
                <a:cxn ang="0">
                  <a:pos x="6912" y="266"/>
                </a:cxn>
                <a:cxn ang="0">
                  <a:pos x="6763" y="294"/>
                </a:cxn>
                <a:cxn ang="0">
                  <a:pos x="6512" y="333"/>
                </a:cxn>
                <a:cxn ang="0">
                  <a:pos x="6152" y="383"/>
                </a:cxn>
                <a:cxn ang="0">
                  <a:pos x="5693" y="437"/>
                </a:cxn>
                <a:cxn ang="0">
                  <a:pos x="5146" y="487"/>
                </a:cxn>
                <a:cxn ang="0">
                  <a:pos x="4842" y="509"/>
                </a:cxn>
                <a:cxn ang="0">
                  <a:pos x="4523" y="526"/>
                </a:cxn>
                <a:cxn ang="0">
                  <a:pos x="4187" y="541"/>
                </a:cxn>
                <a:cxn ang="0">
                  <a:pos x="3835" y="550"/>
                </a:cxn>
                <a:cxn ang="0">
                  <a:pos x="3470" y="553"/>
                </a:cxn>
                <a:cxn ang="0">
                  <a:pos x="3290" y="553"/>
                </a:cxn>
                <a:cxn ang="0">
                  <a:pos x="2940" y="546"/>
                </a:cxn>
                <a:cxn ang="0">
                  <a:pos x="2601" y="535"/>
                </a:cxn>
                <a:cxn ang="0">
                  <a:pos x="2274" y="517"/>
                </a:cxn>
                <a:cxn ang="0">
                  <a:pos x="1964" y="499"/>
                </a:cxn>
                <a:cxn ang="0">
                  <a:pos x="1528" y="463"/>
                </a:cxn>
                <a:cxn ang="0">
                  <a:pos x="1014" y="410"/>
                </a:cxn>
                <a:cxn ang="0">
                  <a:pos x="591" y="357"/>
                </a:cxn>
                <a:cxn ang="0">
                  <a:pos x="271" y="311"/>
                </a:cxn>
                <a:cxn ang="0">
                  <a:pos x="0" y="266"/>
                </a:cxn>
                <a:cxn ang="0">
                  <a:pos x="0" y="0"/>
                </a:cxn>
                <a:cxn ang="0">
                  <a:pos x="152" y="46"/>
                </a:cxn>
                <a:cxn ang="0">
                  <a:pos x="408" y="114"/>
                </a:cxn>
                <a:cxn ang="0">
                  <a:pos x="775" y="200"/>
                </a:cxn>
                <a:cxn ang="0">
                  <a:pos x="997" y="246"/>
                </a:cxn>
                <a:cxn ang="0">
                  <a:pos x="1241" y="292"/>
                </a:cxn>
                <a:cxn ang="0">
                  <a:pos x="1508" y="336"/>
                </a:cxn>
                <a:cxn ang="0">
                  <a:pos x="1793" y="377"/>
                </a:cxn>
                <a:cxn ang="0">
                  <a:pos x="2099" y="415"/>
                </a:cxn>
                <a:cxn ang="0">
                  <a:pos x="2420" y="446"/>
                </a:cxn>
                <a:cxn ang="0">
                  <a:pos x="2756" y="471"/>
                </a:cxn>
                <a:cxn ang="0">
                  <a:pos x="3106" y="487"/>
                </a:cxn>
                <a:cxn ang="0">
                  <a:pos x="3470" y="492"/>
                </a:cxn>
                <a:cxn ang="0">
                  <a:pos x="3652" y="490"/>
                </a:cxn>
                <a:cxn ang="0">
                  <a:pos x="4009" y="480"/>
                </a:cxn>
                <a:cxn ang="0">
                  <a:pos x="4352" y="459"/>
                </a:cxn>
                <a:cxn ang="0">
                  <a:pos x="4680" y="432"/>
                </a:cxn>
                <a:cxn ang="0">
                  <a:pos x="4991" y="396"/>
                </a:cxn>
                <a:cxn ang="0">
                  <a:pos x="5285" y="357"/>
                </a:cxn>
                <a:cxn ang="0">
                  <a:pos x="5558" y="314"/>
                </a:cxn>
                <a:cxn ang="0">
                  <a:pos x="5811" y="268"/>
                </a:cxn>
                <a:cxn ang="0">
                  <a:pos x="6041" y="224"/>
                </a:cxn>
                <a:cxn ang="0">
                  <a:pos x="6342" y="155"/>
                </a:cxn>
                <a:cxn ang="0">
                  <a:pos x="6651" y="77"/>
                </a:cxn>
                <a:cxn ang="0">
                  <a:pos x="6845" y="20"/>
                </a:cxn>
                <a:cxn ang="0">
                  <a:pos x="6912" y="266"/>
                </a:cxn>
              </a:cxnLst>
              <a:rect l="0" t="0" r="r" b="b"/>
              <a:pathLst>
                <a:path w="6912" h="553">
                  <a:moveTo>
                    <a:pt x="6912" y="266"/>
                  </a:moveTo>
                  <a:lnTo>
                    <a:pt x="6912" y="266"/>
                  </a:lnTo>
                  <a:lnTo>
                    <a:pt x="6845" y="278"/>
                  </a:lnTo>
                  <a:lnTo>
                    <a:pt x="6763" y="294"/>
                  </a:lnTo>
                  <a:lnTo>
                    <a:pt x="6652" y="311"/>
                  </a:lnTo>
                  <a:lnTo>
                    <a:pt x="6512" y="333"/>
                  </a:lnTo>
                  <a:lnTo>
                    <a:pt x="6345" y="357"/>
                  </a:lnTo>
                  <a:lnTo>
                    <a:pt x="6152" y="383"/>
                  </a:lnTo>
                  <a:lnTo>
                    <a:pt x="5934" y="410"/>
                  </a:lnTo>
                  <a:lnTo>
                    <a:pt x="5693" y="437"/>
                  </a:lnTo>
                  <a:lnTo>
                    <a:pt x="5430" y="463"/>
                  </a:lnTo>
                  <a:lnTo>
                    <a:pt x="5146" y="487"/>
                  </a:lnTo>
                  <a:lnTo>
                    <a:pt x="4996" y="499"/>
                  </a:lnTo>
                  <a:lnTo>
                    <a:pt x="4842" y="509"/>
                  </a:lnTo>
                  <a:lnTo>
                    <a:pt x="4685" y="517"/>
                  </a:lnTo>
                  <a:lnTo>
                    <a:pt x="4523" y="526"/>
                  </a:lnTo>
                  <a:lnTo>
                    <a:pt x="4356" y="535"/>
                  </a:lnTo>
                  <a:lnTo>
                    <a:pt x="4187" y="541"/>
                  </a:lnTo>
                  <a:lnTo>
                    <a:pt x="4013" y="546"/>
                  </a:lnTo>
                  <a:lnTo>
                    <a:pt x="3835" y="550"/>
                  </a:lnTo>
                  <a:lnTo>
                    <a:pt x="3654" y="553"/>
                  </a:lnTo>
                  <a:lnTo>
                    <a:pt x="3470" y="553"/>
                  </a:lnTo>
                  <a:lnTo>
                    <a:pt x="3470" y="553"/>
                  </a:lnTo>
                  <a:lnTo>
                    <a:pt x="3290" y="553"/>
                  </a:lnTo>
                  <a:lnTo>
                    <a:pt x="3114" y="550"/>
                  </a:lnTo>
                  <a:lnTo>
                    <a:pt x="2940" y="546"/>
                  </a:lnTo>
                  <a:lnTo>
                    <a:pt x="2770" y="541"/>
                  </a:lnTo>
                  <a:lnTo>
                    <a:pt x="2601" y="535"/>
                  </a:lnTo>
                  <a:lnTo>
                    <a:pt x="2437" y="526"/>
                  </a:lnTo>
                  <a:lnTo>
                    <a:pt x="2274" y="517"/>
                  </a:lnTo>
                  <a:lnTo>
                    <a:pt x="2117" y="509"/>
                  </a:lnTo>
                  <a:lnTo>
                    <a:pt x="1964" y="499"/>
                  </a:lnTo>
                  <a:lnTo>
                    <a:pt x="1813" y="487"/>
                  </a:lnTo>
                  <a:lnTo>
                    <a:pt x="1528" y="463"/>
                  </a:lnTo>
                  <a:lnTo>
                    <a:pt x="1262" y="437"/>
                  </a:lnTo>
                  <a:lnTo>
                    <a:pt x="1014" y="410"/>
                  </a:lnTo>
                  <a:lnTo>
                    <a:pt x="791" y="383"/>
                  </a:lnTo>
                  <a:lnTo>
                    <a:pt x="591" y="357"/>
                  </a:lnTo>
                  <a:lnTo>
                    <a:pt x="418" y="333"/>
                  </a:lnTo>
                  <a:lnTo>
                    <a:pt x="271" y="311"/>
                  </a:lnTo>
                  <a:lnTo>
                    <a:pt x="70" y="278"/>
                  </a:lnTo>
                  <a:lnTo>
                    <a:pt x="0" y="266"/>
                  </a:lnTo>
                  <a:lnTo>
                    <a:pt x="0" y="0"/>
                  </a:lnTo>
                  <a:lnTo>
                    <a:pt x="0" y="0"/>
                  </a:lnTo>
                  <a:lnTo>
                    <a:pt x="68" y="20"/>
                  </a:lnTo>
                  <a:lnTo>
                    <a:pt x="152" y="46"/>
                  </a:lnTo>
                  <a:lnTo>
                    <a:pt x="266" y="77"/>
                  </a:lnTo>
                  <a:lnTo>
                    <a:pt x="408" y="114"/>
                  </a:lnTo>
                  <a:lnTo>
                    <a:pt x="579" y="155"/>
                  </a:lnTo>
                  <a:lnTo>
                    <a:pt x="775" y="200"/>
                  </a:lnTo>
                  <a:lnTo>
                    <a:pt x="883" y="224"/>
                  </a:lnTo>
                  <a:lnTo>
                    <a:pt x="997" y="246"/>
                  </a:lnTo>
                  <a:lnTo>
                    <a:pt x="1117" y="268"/>
                  </a:lnTo>
                  <a:lnTo>
                    <a:pt x="1241" y="292"/>
                  </a:lnTo>
                  <a:lnTo>
                    <a:pt x="1371" y="314"/>
                  </a:lnTo>
                  <a:lnTo>
                    <a:pt x="1508" y="336"/>
                  </a:lnTo>
                  <a:lnTo>
                    <a:pt x="1648" y="357"/>
                  </a:lnTo>
                  <a:lnTo>
                    <a:pt x="1793" y="377"/>
                  </a:lnTo>
                  <a:lnTo>
                    <a:pt x="1943" y="396"/>
                  </a:lnTo>
                  <a:lnTo>
                    <a:pt x="2099" y="415"/>
                  </a:lnTo>
                  <a:lnTo>
                    <a:pt x="2256" y="432"/>
                  </a:lnTo>
                  <a:lnTo>
                    <a:pt x="2420" y="446"/>
                  </a:lnTo>
                  <a:lnTo>
                    <a:pt x="2585" y="459"/>
                  </a:lnTo>
                  <a:lnTo>
                    <a:pt x="2756" y="471"/>
                  </a:lnTo>
                  <a:lnTo>
                    <a:pt x="2930" y="480"/>
                  </a:lnTo>
                  <a:lnTo>
                    <a:pt x="3106" y="487"/>
                  </a:lnTo>
                  <a:lnTo>
                    <a:pt x="3287" y="490"/>
                  </a:lnTo>
                  <a:lnTo>
                    <a:pt x="3470" y="492"/>
                  </a:lnTo>
                  <a:lnTo>
                    <a:pt x="3470" y="492"/>
                  </a:lnTo>
                  <a:lnTo>
                    <a:pt x="3652" y="490"/>
                  </a:lnTo>
                  <a:lnTo>
                    <a:pt x="3832" y="487"/>
                  </a:lnTo>
                  <a:lnTo>
                    <a:pt x="4009" y="480"/>
                  </a:lnTo>
                  <a:lnTo>
                    <a:pt x="4182" y="471"/>
                  </a:lnTo>
                  <a:lnTo>
                    <a:pt x="4352" y="459"/>
                  </a:lnTo>
                  <a:lnTo>
                    <a:pt x="4518" y="446"/>
                  </a:lnTo>
                  <a:lnTo>
                    <a:pt x="4680" y="432"/>
                  </a:lnTo>
                  <a:lnTo>
                    <a:pt x="4837" y="415"/>
                  </a:lnTo>
                  <a:lnTo>
                    <a:pt x="4991" y="396"/>
                  </a:lnTo>
                  <a:lnTo>
                    <a:pt x="5140" y="377"/>
                  </a:lnTo>
                  <a:lnTo>
                    <a:pt x="5285" y="357"/>
                  </a:lnTo>
                  <a:lnTo>
                    <a:pt x="5423" y="336"/>
                  </a:lnTo>
                  <a:lnTo>
                    <a:pt x="5558" y="314"/>
                  </a:lnTo>
                  <a:lnTo>
                    <a:pt x="5686" y="292"/>
                  </a:lnTo>
                  <a:lnTo>
                    <a:pt x="5811" y="268"/>
                  </a:lnTo>
                  <a:lnTo>
                    <a:pt x="5928" y="246"/>
                  </a:lnTo>
                  <a:lnTo>
                    <a:pt x="6041" y="224"/>
                  </a:lnTo>
                  <a:lnTo>
                    <a:pt x="6147" y="200"/>
                  </a:lnTo>
                  <a:lnTo>
                    <a:pt x="6342" y="155"/>
                  </a:lnTo>
                  <a:lnTo>
                    <a:pt x="6509" y="114"/>
                  </a:lnTo>
                  <a:lnTo>
                    <a:pt x="6651" y="77"/>
                  </a:lnTo>
                  <a:lnTo>
                    <a:pt x="6763" y="46"/>
                  </a:lnTo>
                  <a:lnTo>
                    <a:pt x="6845" y="20"/>
                  </a:lnTo>
                  <a:lnTo>
                    <a:pt x="6912" y="0"/>
                  </a:lnTo>
                  <a:lnTo>
                    <a:pt x="6912" y="266"/>
                  </a:lnTo>
                  <a:close/>
                </a:path>
              </a:pathLst>
            </a:custGeom>
            <a:gradFill>
              <a:gsLst>
                <a:gs pos="0">
                  <a:schemeClr val="bg1">
                    <a:alpha val="0"/>
                  </a:schemeClr>
                </a:gs>
                <a:gs pos="100000">
                  <a:schemeClr val="bg1"/>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grpSp>
      <p:sp>
        <p:nvSpPr>
          <p:cNvPr id="117" name="Rounded Rectangle 116"/>
          <p:cNvSpPr/>
          <p:nvPr/>
        </p:nvSpPr>
        <p:spPr>
          <a:xfrm>
            <a:off x="6701040" y="1905000"/>
            <a:ext cx="1571625" cy="3810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flatTx/>
          </a:bodyPr>
          <a:lstStyle/>
          <a:p>
            <a:pPr algn="ctr" defTabSz="-13873163" eaLnBrk="0" hangingPunct="0">
              <a:lnSpc>
                <a:spcPct val="90000"/>
              </a:lnSpc>
              <a:spcBef>
                <a:spcPct val="30000"/>
              </a:spcBef>
              <a:buClr>
                <a:srgbClr xmlns:mc="http://schemas.openxmlformats.org/markup-compatibility/2006" xmlns:a14="http://schemas.microsoft.com/office/drawing/2010/main" val="FDE9D3" mc:Ignorable=""/>
              </a:buClr>
              <a:buSzPct val="85000"/>
              <a:defRPr sz="1400">
                <a:gradFill>
                  <a:gsLst>
                    <a:gs pos="50000">
                      <a:prstClr val="black"/>
                    </a:gs>
                    <a:gs pos="100000">
                      <a:prstClr val="black"/>
                    </a:gs>
                  </a:gsLst>
                  <a:lin ang="5400000" scaled="0"/>
                </a:gradFill>
                <a:effectLst>
                  <a:outerShdw sx="1000" sy="1000" algn="tl">
                    <a:srgbClr xmlns:mc="http://schemas.openxmlformats.org/markup-compatibility/2006" xmlns:a14="http://schemas.microsoft.com/office/drawing/2010/main" val="000000" mc:Ignorable=""/>
                  </a:outerShdw>
                </a:effectLst>
                <a:latin typeface="+mj-lt"/>
              </a:defRPr>
            </a:pPr>
            <a:r>
              <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Outlook Forms </a:t>
            </a: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
            </a:r>
            <a:b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b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and Task Panes</a:t>
            </a:r>
            <a:endPar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endParaRPr>
          </a:p>
        </p:txBody>
      </p:sp>
      <p:sp>
        <p:nvSpPr>
          <p:cNvPr id="22" name="Rounded Rectangle 21"/>
          <p:cNvSpPr/>
          <p:nvPr/>
        </p:nvSpPr>
        <p:spPr>
          <a:xfrm>
            <a:off x="381000" y="1981200"/>
            <a:ext cx="2514600" cy="4572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flatTx/>
          </a:bodyPr>
          <a:lstStyle/>
          <a:p>
            <a:pPr algn="ctr" defTabSz="-13873163" eaLnBrk="0" hangingPunct="0">
              <a:lnSpc>
                <a:spcPct val="90000"/>
              </a:lnSpc>
              <a:spcBef>
                <a:spcPct val="30000"/>
              </a:spcBef>
              <a:buClr>
                <a:srgbClr xmlns:mc="http://schemas.openxmlformats.org/markup-compatibility/2006" xmlns:a14="http://schemas.microsoft.com/office/drawing/2010/main" val="FDE9D3" mc:Ignorable=""/>
              </a:buClr>
              <a:buSzPct val="85000"/>
              <a:defRPr sz="1700">
                <a:gradFill>
                  <a:gsLst>
                    <a:gs pos="50000">
                      <a:prstClr val="black"/>
                    </a:gs>
                    <a:gs pos="100000">
                      <a:prstClr val="black"/>
                    </a:gs>
                  </a:gsLst>
                  <a:lin ang="5400000" scaled="0"/>
                </a:gradFill>
                <a:effectLst>
                  <a:outerShdw sx="1000" sy="1000" algn="tl">
                    <a:srgbClr xmlns:mc="http://schemas.openxmlformats.org/markup-compatibility/2006" xmlns:a14="http://schemas.microsoft.com/office/drawing/2010/main" val="000000" mc:Ignorable=""/>
                  </a:outerShdw>
                </a:effectLst>
                <a:latin typeface="+mj-lt"/>
              </a:defRPr>
            </a:pPr>
            <a:r>
              <a:rPr lang="en-US" sz="1600" dirty="0" err="1"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SharePoint</a:t>
            </a: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 External </a:t>
            </a:r>
            <a:r>
              <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L</a:t>
            </a: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ists</a:t>
            </a:r>
            <a:endPar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endParaRPr>
          </a:p>
        </p:txBody>
      </p:sp>
      <p:pic>
        <p:nvPicPr>
          <p:cNvPr id="35" name="Picture 4"/>
          <p:cNvPicPr>
            <a:picLocks noChangeAspect="1" noChangeArrowheads="1"/>
          </p:cNvPicPr>
          <p:nvPr/>
        </p:nvPicPr>
        <p:blipFill rotWithShape="1">
          <a:blip r:embed="rId4" cstate="print"/>
          <a:srcRect l="25579" t="16421" r="17522" b="39854"/>
          <a:stretch/>
        </p:blipFill>
        <p:spPr bwMode="auto">
          <a:xfrm>
            <a:off x="155307" y="2438400"/>
            <a:ext cx="2889565" cy="2281295"/>
          </a:xfrm>
          <a:prstGeom prst="round2SameRect">
            <a:avLst>
              <a:gd name="adj1" fmla="val 6503"/>
              <a:gd name="adj2" fmla="val 0"/>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reflection blurRad="6350" stA="52000" endA="300" endPos="35000" dir="5400000" sy="-100000" algn="bl" rotWithShape="0"/>
          </a:effectLst>
          <a:extLst/>
        </p:spPr>
      </p:pic>
      <p:sp>
        <p:nvSpPr>
          <p:cNvPr id="87" name="Rounded Rectangle 86"/>
          <p:cNvSpPr/>
          <p:nvPr/>
        </p:nvSpPr>
        <p:spPr>
          <a:xfrm>
            <a:off x="3505200" y="1905000"/>
            <a:ext cx="2286000" cy="3810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flatTx/>
          </a:bodyPr>
          <a:lstStyle/>
          <a:p>
            <a:pPr algn="ctr" defTabSz="-13873163" eaLnBrk="0" hangingPunct="0">
              <a:lnSpc>
                <a:spcPct val="90000"/>
              </a:lnSpc>
              <a:spcBef>
                <a:spcPct val="30000"/>
              </a:spcBef>
              <a:buClr>
                <a:srgbClr xmlns:mc="http://schemas.openxmlformats.org/markup-compatibility/2006" xmlns:a14="http://schemas.microsoft.com/office/drawing/2010/main" val="FDE9D3" mc:Ignorable=""/>
              </a:buClr>
              <a:buSzPct val="85000"/>
              <a:defRPr sz="1700">
                <a:gradFill>
                  <a:gsLst>
                    <a:gs pos="50000">
                      <a:prstClr val="black"/>
                    </a:gs>
                    <a:gs pos="100000">
                      <a:prstClr val="black"/>
                    </a:gs>
                  </a:gsLst>
                  <a:lin ang="5400000" scaled="0"/>
                </a:gradFill>
                <a:effectLst>
                  <a:outerShdw sx="1000" sy="1000" algn="tl">
                    <a:srgbClr xmlns:mc="http://schemas.openxmlformats.org/markup-compatibility/2006" xmlns:a14="http://schemas.microsoft.com/office/drawing/2010/main" val="000000" mc:Ignorable=""/>
                  </a:outerShdw>
                </a:effectLst>
                <a:latin typeface="+mj-lt"/>
              </a:defRPr>
            </a:pPr>
            <a:r>
              <a:rPr lang="en-US" sz="1600" dirty="0" err="1"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SharePoint</a:t>
            </a: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 </a:t>
            </a:r>
            <a:r>
              <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Workspace with InfoPath Forms</a:t>
            </a:r>
          </a:p>
        </p:txBody>
      </p:sp>
      <p:sp>
        <p:nvSpPr>
          <p:cNvPr id="91" name="Rounded Rectangle 90"/>
          <p:cNvSpPr/>
          <p:nvPr/>
        </p:nvSpPr>
        <p:spPr>
          <a:xfrm>
            <a:off x="152400" y="6063217"/>
            <a:ext cx="989013" cy="3810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p>
            <a:pPr algn="ctr" defTabSz="-13873163" eaLnBrk="0" hangingPunct="0">
              <a:lnSpc>
                <a:spcPct val="90000"/>
              </a:lnSpc>
              <a:spcBef>
                <a:spcPct val="30000"/>
              </a:spcBef>
              <a:buClr>
                <a:srgbClr xmlns:mc="http://schemas.openxmlformats.org/markup-compatibility/2006" xmlns:a14="http://schemas.microsoft.com/office/drawing/2010/main" val="FDE9D3" mc:Ignorable=""/>
              </a:buClr>
              <a:buSzPct val="85000"/>
              <a:defRPr sz="1400">
                <a:gradFill>
                  <a:gsLst>
                    <a:gs pos="50000">
                      <a:prstClr val="black"/>
                    </a:gs>
                    <a:gs pos="100000">
                      <a:prstClr val="black"/>
                    </a:gs>
                  </a:gsLst>
                  <a:lin ang="5400000" scaled="0"/>
                </a:gradFill>
                <a:effectLst>
                  <a:outerShdw sx="1000" sy="1000" algn="tl">
                    <a:srgbClr xmlns:mc="http://schemas.openxmlformats.org/markup-compatibility/2006" xmlns:a14="http://schemas.microsoft.com/office/drawing/2010/main" val="000000" mc:Ignorable=""/>
                  </a:outerShdw>
                </a:effectLst>
                <a:latin typeface="+mj-lt"/>
              </a:defRPr>
            </a:pPr>
            <a:r>
              <a:rPr lang="en-US" sz="16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Search Results</a:t>
            </a:r>
            <a:endParaRPr lang="en-US" sz="16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endParaRPr>
          </a:p>
        </p:txBody>
      </p:sp>
      <p:sp>
        <p:nvSpPr>
          <p:cNvPr id="61" name="Title 18"/>
          <p:cNvSpPr>
            <a:spLocks noGrp="1"/>
          </p:cNvSpPr>
          <p:nvPr>
            <p:ph type="title"/>
          </p:nvPr>
        </p:nvSpPr>
        <p:spPr>
          <a:xfrm>
            <a:off x="381000" y="228600"/>
            <a:ext cx="8382000" cy="1163395"/>
          </a:xfrm>
        </p:spPr>
        <p:txBody>
          <a:bodyPr/>
          <a:lstStyle/>
          <a:p>
            <a:r>
              <a:rPr lang="en-US" dirty="0" smtClean="0"/>
              <a:t>External Content Type</a:t>
            </a:r>
            <a:br>
              <a:rPr lang="en-US" dirty="0" smtClean="0"/>
            </a:br>
            <a:r>
              <a:rPr lang="en-US" sz="3600" dirty="0" smtClean="0">
                <a:gradFill>
                  <a:gsLst>
                    <a:gs pos="50000">
                      <a:schemeClr val="accent2"/>
                    </a:gs>
                    <a:gs pos="100000">
                      <a:schemeClr val="accent2"/>
                    </a:gs>
                  </a:gsLst>
                  <a:lin ang="5400000" scaled="0"/>
                </a:gradFill>
              </a:rPr>
              <a:t>The building block</a:t>
            </a:r>
            <a:endParaRPr lang="en-US" sz="3600" dirty="0">
              <a:gradFill>
                <a:gsLst>
                  <a:gs pos="50000">
                    <a:schemeClr val="accent2"/>
                  </a:gs>
                  <a:gs pos="100000">
                    <a:schemeClr val="accent2"/>
                  </a:gs>
                </a:gsLst>
                <a:lin ang="5400000" scaled="0"/>
              </a:gradFill>
            </a:endParaRPr>
          </a:p>
        </p:txBody>
      </p:sp>
      <p:sp>
        <p:nvSpPr>
          <p:cNvPr id="62" name="Title 1"/>
          <p:cNvSpPr txBox="1">
            <a:spLocks/>
          </p:cNvSpPr>
          <p:nvPr/>
        </p:nvSpPr>
        <p:spPr>
          <a:xfrm>
            <a:off x="381000" y="1115401"/>
            <a:ext cx="7620000" cy="6647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4800" b="0" kern="1200" cap="none" spc="-150" dirty="0" smtClean="0">
                <a:ln w="3175">
                  <a:noFill/>
                </a:ln>
                <a:gradFill>
                  <a:gsLst>
                    <a:gs pos="50000">
                      <a:schemeClr val="accent4">
                        <a:lumMod val="60000"/>
                        <a:lumOff val="40000"/>
                      </a:schemeClr>
                    </a:gs>
                    <a:gs pos="100000">
                      <a:schemeClr val="accent4">
                        <a:lumMod val="60000"/>
                        <a:lumOff val="40000"/>
                      </a:schemeClr>
                    </a:gs>
                  </a:gsLst>
                  <a:lin ang="5400000" scaled="0"/>
                </a:gradFill>
                <a:effectLst/>
                <a:latin typeface="Segoe UI" pitchFamily="34" charset="0"/>
                <a:ea typeface="+mn-ea"/>
                <a:cs typeface="Segoe UI" pitchFamily="34" charset="0"/>
              </a:defRPr>
            </a:lvl1pPr>
          </a:lstStyle>
          <a:p>
            <a:endParaRPr>
              <a:gradFill flip="none" rotWithShape="1">
                <a:gsLst>
                  <a:gs pos="0">
                    <a:prstClr val="white"/>
                  </a:gs>
                  <a:gs pos="86000">
                    <a:prstClr val="white"/>
                  </a:gs>
                </a:gsLst>
                <a:lin ang="5400000" scaled="0"/>
                <a:tileRect/>
              </a:gradFill>
              <a:latin typeface="Segoe UI"/>
              <a:cs typeface="Arial" charset="0"/>
            </a:endParaRPr>
          </a:p>
        </p:txBody>
      </p:sp>
      <p:pic>
        <p:nvPicPr>
          <p:cNvPr id="29" name="Picture 28" descr="Outlook Forms Task Panes.png"/>
          <p:cNvPicPr>
            <a:picLocks noChangeAspect="1"/>
          </p:cNvPicPr>
          <p:nvPr/>
        </p:nvPicPr>
        <p:blipFill>
          <a:blip r:embed="rId5"/>
          <a:stretch>
            <a:fillRect/>
          </a:stretch>
        </p:blipFill>
        <p:spPr>
          <a:xfrm>
            <a:off x="6312610" y="2438400"/>
            <a:ext cx="2547446" cy="2281295"/>
          </a:xfrm>
          <a:prstGeom prst="round2SameRect">
            <a:avLst>
              <a:gd name="adj1" fmla="val 8762"/>
              <a:gd name="adj2" fmla="val 0"/>
            </a:avLst>
          </a:prstGeom>
          <a:effectLst>
            <a:reflection blurRad="6350" stA="52000" endA="300" endPos="35000" dir="5400000" sy="-100000" algn="bl" rotWithShape="0"/>
          </a:effectLst>
        </p:spPr>
      </p:pic>
      <p:sp>
        <p:nvSpPr>
          <p:cNvPr id="89" name="Rounded Rectangle 88"/>
          <p:cNvSpPr/>
          <p:nvPr/>
        </p:nvSpPr>
        <p:spPr>
          <a:xfrm>
            <a:off x="8001990" y="6136942"/>
            <a:ext cx="1446810" cy="26385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p>
            <a:pPr algn="ctr" defTabSz="-13873163" eaLnBrk="0" hangingPunct="0">
              <a:lnSpc>
                <a:spcPct val="90000"/>
              </a:lnSpc>
              <a:spcBef>
                <a:spcPct val="30000"/>
              </a:spcBef>
              <a:buClr>
                <a:srgbClr xmlns:mc="http://schemas.openxmlformats.org/markup-compatibility/2006" xmlns:a14="http://schemas.microsoft.com/office/drawing/2010/main" val="FDE9D3" mc:Ignorable=""/>
              </a:buClr>
              <a:buSzPct val="85000"/>
              <a:defRPr sz="1400">
                <a:gradFill>
                  <a:gsLst>
                    <a:gs pos="50000">
                      <a:prstClr val="black"/>
                    </a:gs>
                    <a:gs pos="100000">
                      <a:prstClr val="black"/>
                    </a:gs>
                  </a:gsLst>
                  <a:lin ang="5400000" scaled="0"/>
                </a:gradFill>
                <a:effectLst>
                  <a:outerShdw sx="1000" sy="1000" algn="tl">
                    <a:srgbClr xmlns:mc="http://schemas.openxmlformats.org/markup-compatibility/2006" xmlns:a14="http://schemas.microsoft.com/office/drawing/2010/main" val="000000" mc:Ignorable=""/>
                  </a:outerShdw>
                </a:effectLst>
                <a:latin typeface="+mj-lt"/>
              </a:defRPr>
            </a:pPr>
            <a:r>
              <a:rPr lang="en-US" sz="1400" dirty="0" smtClean="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rPr>
              <a:t>Office Applications</a:t>
            </a:r>
            <a:endParaRPr lang="en-US" sz="1400" dirty="0">
              <a:gradFill>
                <a:gsLst>
                  <a:gs pos="50000">
                    <a:prstClr val="white"/>
                  </a:gs>
                  <a:gs pos="100000">
                    <a:prstClr val="white"/>
                  </a:gs>
                </a:gsLst>
                <a:lin ang="5400000" scaled="0"/>
              </a:gradFill>
              <a:effectLst>
                <a:outerShdw sx="1000" sy="1000" algn="tl">
                  <a:srgbClr xmlns:mc="http://schemas.openxmlformats.org/markup-compatibility/2006" xmlns:a14="http://schemas.microsoft.com/office/drawing/2010/main" val="000000" mc:Ignorable=""/>
                </a:outerShdw>
              </a:effectLst>
            </a:endParaRPr>
          </a:p>
        </p:txBody>
      </p:sp>
      <p:pic>
        <p:nvPicPr>
          <p:cNvPr id="37" name="Picture 4" descr="C:\DOCUME~1\agnitap\LOCALS~1\Temp\msohtmlclip1\01\clip_image001.png"/>
          <p:cNvPicPr>
            <a:picLocks noChangeAspect="1" noChangeArrowheads="1"/>
          </p:cNvPicPr>
          <p:nvPr/>
        </p:nvPicPr>
        <p:blipFill rotWithShape="1">
          <a:blip r:embed="rId6" cstate="print"/>
          <a:srcRect r="32500"/>
          <a:stretch/>
        </p:blipFill>
        <p:spPr bwMode="auto">
          <a:xfrm>
            <a:off x="1066800" y="4200900"/>
            <a:ext cx="2488815" cy="2428500"/>
          </a:xfrm>
          <a:prstGeom prst="round2SameRect">
            <a:avLst>
              <a:gd name="adj1" fmla="val 8216"/>
              <a:gd name="adj2" fmla="val 0"/>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reflection blurRad="6350" stA="52000" endA="300" endPos="35000" dir="5400000" sy="-100000" algn="bl" rotWithShape="0"/>
          </a:effectLst>
        </p:spPr>
      </p:pic>
      <p:pic>
        <p:nvPicPr>
          <p:cNvPr id="39" name="Picture 10"/>
          <p:cNvPicPr>
            <a:picLocks noChangeAspect="1" noChangeArrowheads="1"/>
          </p:cNvPicPr>
          <p:nvPr/>
        </p:nvPicPr>
        <p:blipFill rotWithShape="1">
          <a:blip r:embed="rId7" cstate="print"/>
          <a:srcRect r="44650"/>
          <a:stretch/>
        </p:blipFill>
        <p:spPr bwMode="auto">
          <a:xfrm>
            <a:off x="2900304" y="4724400"/>
            <a:ext cx="1039554" cy="2024743"/>
          </a:xfrm>
          <a:prstGeom prst="rect">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reflection blurRad="6350" stA="52000" endA="300" endPos="35000" dir="5400000" sy="-100000" algn="bl" rotWithShape="0"/>
          </a:effectLst>
        </p:spPr>
      </p:pic>
      <p:pic>
        <p:nvPicPr>
          <p:cNvPr id="2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4267200"/>
            <a:ext cx="2667000" cy="2518833"/>
          </a:xfrm>
          <a:prstGeom prst="round2SameRect">
            <a:avLst>
              <a:gd name="adj1" fmla="val 8216"/>
              <a:gd name="adj2" fmla="val 0"/>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reflection blurRad="6350" stA="52000" endA="300" endPos="35000" dir="5400000" sy="-100000" algn="bl" rotWithShape="0"/>
          </a:effectLst>
          <a:extLst/>
        </p:spPr>
      </p:pic>
      <p:sp>
        <p:nvSpPr>
          <p:cNvPr id="3" name="Rounded Rectangle 2"/>
          <p:cNvSpPr/>
          <p:nvPr/>
        </p:nvSpPr>
        <p:spPr bwMode="auto">
          <a:xfrm>
            <a:off x="3810000" y="3887775"/>
            <a:ext cx="1828800" cy="2590800"/>
          </a:xfrm>
          <a:prstGeom prst="roundRect">
            <a:avLst/>
          </a:prstGeom>
          <a:ln w="38100">
            <a:solidFill>
              <a:schemeClr val="accent1">
                <a:lumMod val="40000"/>
                <a:lumOff val="6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t" anchorCtr="0" compatLnSpc="1">
            <a:prstTxWarp prst="textNoShape">
              <a:avLst/>
            </a:prstTxWarp>
          </a:bodyPr>
          <a:lstStyle/>
          <a:p>
            <a:pPr algn="ctr" defTabSz="914099"/>
            <a:r>
              <a:rPr lang="en-US" b="1" smtClean="0">
                <a:solidFill>
                  <a:srgbClr xmlns:mc="http://schemas.openxmlformats.org/markup-compatibility/2006" xmlns:a14="http://schemas.microsoft.com/office/drawing/2010/main" val="FDE9D3" mc:Ignorable="">
                    <a:lumMod val="25000"/>
                  </a:srgbClr>
                </a:solidFill>
              </a:rPr>
              <a:t>External Content Type</a:t>
            </a:r>
            <a:endParaRPr lang="en-US" b="1" dirty="0" smtClean="0">
              <a:solidFill>
                <a:srgbClr xmlns:mc="http://schemas.openxmlformats.org/markup-compatibility/2006" xmlns:a14="http://schemas.microsoft.com/office/drawing/2010/main" val="FDE9D3" mc:Ignorable="">
                  <a:lumMod val="25000"/>
                </a:srgbClr>
              </a:solidFill>
            </a:endParaRPr>
          </a:p>
        </p:txBody>
      </p:sp>
      <p:sp>
        <p:nvSpPr>
          <p:cNvPr id="4" name="Rounded Rectangle 3"/>
          <p:cNvSpPr/>
          <p:nvPr/>
        </p:nvSpPr>
        <p:spPr bwMode="auto">
          <a:xfrm>
            <a:off x="3962400" y="4572000"/>
            <a:ext cx="1600199" cy="1143000"/>
          </a:xfrm>
          <a:prstGeom prst="roundRect">
            <a:avLst/>
          </a:prstGeom>
          <a:solidFill>
            <a:schemeClr val="accent1">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6576" tIns="45718" rIns="36576" bIns="45718" numCol="1" rtlCol="0" anchor="ctr" anchorCtr="0" compatLnSpc="1">
            <a:prstTxWarp prst="textNoShape">
              <a:avLst/>
            </a:prstTxWarp>
          </a:bodyPr>
          <a:lstStyle/>
          <a:p>
            <a:pPr defTabSz="914099"/>
            <a:r>
              <a:rPr lang="en-US" sz="1400" dirty="0" smtClean="0">
                <a:solidFill>
                  <a:srgbClr xmlns:mc="http://schemas.openxmlformats.org/markup-compatibility/2006" xmlns:a14="http://schemas.microsoft.com/office/drawing/2010/main" val="FDE9D3" mc:Ignorable="">
                    <a:lumMod val="25000"/>
                  </a:srgbClr>
                </a:solidFill>
              </a:rPr>
              <a:t>Customer</a:t>
            </a:r>
          </a:p>
          <a:p>
            <a:pPr defTabSz="914099"/>
            <a:r>
              <a:rPr lang="en-US" sz="1400" dirty="0" smtClean="0">
                <a:solidFill>
                  <a:srgbClr xmlns:mc="http://schemas.openxmlformats.org/markup-compatibility/2006" xmlns:a14="http://schemas.microsoft.com/office/drawing/2010/main" val="FDE9D3" mc:Ignorable="">
                    <a:lumMod val="25000"/>
                  </a:srgbClr>
                </a:solidFill>
              </a:rPr>
              <a:t>  CustomerID</a:t>
            </a:r>
          </a:p>
          <a:p>
            <a:pPr defTabSz="914099"/>
            <a:r>
              <a:rPr lang="en-US" sz="1400" dirty="0">
                <a:solidFill>
                  <a:srgbClr xmlns:mc="http://schemas.openxmlformats.org/markup-compatibility/2006" xmlns:a14="http://schemas.microsoft.com/office/drawing/2010/main" val="FDE9D3" mc:Ignorable="">
                    <a:lumMod val="25000"/>
                  </a:srgbClr>
                </a:solidFill>
              </a:rPr>
              <a:t> </a:t>
            </a:r>
            <a:r>
              <a:rPr lang="en-US" sz="1400" dirty="0" smtClean="0">
                <a:solidFill>
                  <a:srgbClr xmlns:mc="http://schemas.openxmlformats.org/markup-compatibility/2006" xmlns:a14="http://schemas.microsoft.com/office/drawing/2010/main" val="FDE9D3" mc:Ignorable="">
                    <a:lumMod val="25000"/>
                  </a:srgbClr>
                </a:solidFill>
              </a:rPr>
              <a:t> </a:t>
            </a:r>
            <a:r>
              <a:rPr lang="en-US" sz="1400" dirty="0" err="1" smtClean="0">
                <a:solidFill>
                  <a:srgbClr xmlns:mc="http://schemas.openxmlformats.org/markup-compatibility/2006" xmlns:a14="http://schemas.microsoft.com/office/drawing/2010/main" val="FDE9D3" mc:Ignorable="">
                    <a:lumMod val="25000"/>
                  </a:srgbClr>
                </a:solidFill>
              </a:rPr>
              <a:t>FirstName</a:t>
            </a:r>
            <a:endParaRPr lang="en-US" sz="1400" dirty="0" smtClean="0">
              <a:solidFill>
                <a:srgbClr xmlns:mc="http://schemas.openxmlformats.org/markup-compatibility/2006" xmlns:a14="http://schemas.microsoft.com/office/drawing/2010/main" val="FDE9D3" mc:Ignorable="">
                  <a:lumMod val="25000"/>
                </a:srgbClr>
              </a:solidFill>
            </a:endParaRPr>
          </a:p>
          <a:p>
            <a:pPr defTabSz="914099"/>
            <a:r>
              <a:rPr lang="en-US" sz="1400" dirty="0">
                <a:solidFill>
                  <a:srgbClr xmlns:mc="http://schemas.openxmlformats.org/markup-compatibility/2006" xmlns:a14="http://schemas.microsoft.com/office/drawing/2010/main" val="FDE9D3" mc:Ignorable="">
                    <a:lumMod val="25000"/>
                  </a:srgbClr>
                </a:solidFill>
              </a:rPr>
              <a:t> </a:t>
            </a:r>
            <a:r>
              <a:rPr lang="en-US" sz="1400" dirty="0" smtClean="0">
                <a:solidFill>
                  <a:srgbClr xmlns:mc="http://schemas.openxmlformats.org/markup-compatibility/2006" xmlns:a14="http://schemas.microsoft.com/office/drawing/2010/main" val="FDE9D3" mc:Ignorable="">
                    <a:lumMod val="25000"/>
                  </a:srgbClr>
                </a:solidFill>
              </a:rPr>
              <a:t> LastName</a:t>
            </a:r>
          </a:p>
          <a:p>
            <a:pPr defTabSz="914099"/>
            <a:r>
              <a:rPr lang="en-US" sz="1400" dirty="0">
                <a:solidFill>
                  <a:srgbClr xmlns:mc="http://schemas.openxmlformats.org/markup-compatibility/2006" xmlns:a14="http://schemas.microsoft.com/office/drawing/2010/main" val="FDE9D3" mc:Ignorable="">
                    <a:lumMod val="25000"/>
                  </a:srgbClr>
                </a:solidFill>
              </a:rPr>
              <a:t> </a:t>
            </a:r>
            <a:r>
              <a:rPr lang="en-US" sz="1400" dirty="0" smtClean="0">
                <a:solidFill>
                  <a:srgbClr xmlns:mc="http://schemas.openxmlformats.org/markup-compatibility/2006" xmlns:a14="http://schemas.microsoft.com/office/drawing/2010/main" val="FDE9D3" mc:Ignorable="">
                    <a:lumMod val="25000"/>
                  </a:srgbClr>
                </a:solidFill>
              </a:rPr>
              <a:t> </a:t>
            </a:r>
            <a:r>
              <a:rPr lang="en-US" sz="1400" dirty="0" err="1" smtClean="0">
                <a:solidFill>
                  <a:srgbClr xmlns:mc="http://schemas.openxmlformats.org/markup-compatibility/2006" xmlns:a14="http://schemas.microsoft.com/office/drawing/2010/main" val="FDE9D3" mc:Ignorable="">
                    <a:lumMod val="25000"/>
                  </a:srgbClr>
                </a:solidFill>
              </a:rPr>
              <a:t>EmailAddress</a:t>
            </a:r>
            <a:r>
              <a:rPr lang="en-US" sz="1400" dirty="0" smtClean="0">
                <a:solidFill>
                  <a:srgbClr xmlns:mc="http://schemas.openxmlformats.org/markup-compatibility/2006" xmlns:a14="http://schemas.microsoft.com/office/drawing/2010/main" val="FDE9D3" mc:Ignorable="">
                    <a:lumMod val="25000"/>
                  </a:srgbClr>
                </a:solidFill>
              </a:rPr>
              <a:t>  </a:t>
            </a:r>
          </a:p>
        </p:txBody>
      </p:sp>
      <p:sp>
        <p:nvSpPr>
          <p:cNvPr id="6" name="Down Arrow 5"/>
          <p:cNvSpPr/>
          <p:nvPr/>
        </p:nvSpPr>
        <p:spPr bwMode="auto">
          <a:xfrm flipV="1">
            <a:off x="4641049" y="5730240"/>
            <a:ext cx="190500" cy="365760"/>
          </a:xfrm>
          <a:prstGeom prst="downArrow">
            <a:avLst/>
          </a:prstGeom>
          <a:solidFill>
            <a:schemeClr val="tx1">
              <a:lumMod val="95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pic>
        <p:nvPicPr>
          <p:cNvPr id="32" name="Picture 12" descr="C:\Documents and Settings\michelleo\Desktop\MS Icons from DVD\Internet cloud web.png"/>
          <p:cNvPicPr>
            <a:picLocks noChangeAspect="1" noChangeArrowheads="1"/>
          </p:cNvPicPr>
          <p:nvPr/>
        </p:nvPicPr>
        <p:blipFill>
          <a:blip r:embed="rId9">
            <a:duotone>
              <a:schemeClr val="accent3">
                <a:shade val="45000"/>
                <a:satMod val="135000"/>
              </a:schemeClr>
              <a:prstClr val="white"/>
            </a:duotone>
          </a:blip>
          <a:srcRect/>
          <a:stretch>
            <a:fillRect/>
          </a:stretch>
        </p:blipFill>
        <p:spPr bwMode="auto">
          <a:xfrm>
            <a:off x="4099160" y="5955784"/>
            <a:ext cx="1261648" cy="496052"/>
          </a:xfrm>
          <a:prstGeom prst="rect">
            <a:avLst/>
          </a:prstGeom>
          <a:noFill/>
        </p:spPr>
      </p:pic>
      <p:sp>
        <p:nvSpPr>
          <p:cNvPr id="33" name="TextBox 32"/>
          <p:cNvSpPr txBox="1"/>
          <p:nvPr/>
        </p:nvSpPr>
        <p:spPr>
          <a:xfrm>
            <a:off x="4252061" y="6130261"/>
            <a:ext cx="984423" cy="246912"/>
          </a:xfrm>
          <a:prstGeom prst="rect">
            <a:avLst/>
          </a:prstGeom>
          <a:noFill/>
        </p:spPr>
        <p:style>
          <a:lnRef idx="0">
            <a:scrgbClr r="0" g="0" b="0"/>
          </a:lnRef>
          <a:fillRef idx="1002">
            <a:schemeClr val="lt1"/>
          </a:fillRef>
          <a:effectRef idx="0">
            <a:scrgbClr r="0" g="0" b="0"/>
          </a:effectRef>
          <a:fontRef idx="major"/>
        </p:style>
        <p:txBody>
          <a:bodyPr wrap="square" rtlCol="0">
            <a:spAutoFit/>
          </a:bodyPr>
          <a:lstStyle/>
          <a:p>
            <a:pPr algn="ctr"/>
            <a:r>
              <a:rPr lang="en-US" sz="1000" b="1" dirty="0" smtClean="0">
                <a:solidFill>
                  <a:prstClr val="white">
                    <a:lumMod val="50000"/>
                  </a:prstClr>
                </a:solidFill>
              </a:rPr>
              <a:t>External data</a:t>
            </a:r>
            <a:endParaRPr lang="en-US" sz="1000" b="1" dirty="0">
              <a:solidFill>
                <a:prstClr val="white">
                  <a:lumMod val="50000"/>
                </a:prstClr>
              </a:solidFill>
            </a:endParaRPr>
          </a:p>
        </p:txBody>
      </p:sp>
    </p:spTree>
    <p:extLst>
      <p:ext uri="{BB962C8B-B14F-4D97-AF65-F5344CB8AC3E}">
        <p14:creationId xmlns:p14="http://schemas.microsoft.com/office/powerpoint/2010/main" val="25536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07/7/12/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052596"/>
          </a:xfrm>
        </p:spPr>
        <p:txBody>
          <a:bodyPr/>
          <a:lstStyle/>
          <a:p>
            <a:r>
              <a:rPr lang="en-US" dirty="0"/>
              <a:t>Visual Studio SharePoint </a:t>
            </a:r>
            <a:r>
              <a:rPr lang="en-US" dirty="0" smtClean="0"/>
              <a:t>Support</a:t>
            </a:r>
            <a:r>
              <a:rPr lang="en-US" dirty="0"/>
              <a:t/>
            </a:r>
            <a:br>
              <a:rPr lang="en-US" dirty="0"/>
            </a:br>
            <a:r>
              <a:rPr lang="en-US" sz="2800" dirty="0">
                <a:gradFill>
                  <a:gsLst>
                    <a:gs pos="50000">
                      <a:schemeClr val="tx2"/>
                    </a:gs>
                    <a:gs pos="100000">
                      <a:schemeClr val="tx2"/>
                    </a:gs>
                  </a:gsLst>
                  <a:lin ang="5400000" scaled="0"/>
                </a:gradFill>
              </a:rPr>
              <a:t>Templates and designers</a:t>
            </a:r>
          </a:p>
        </p:txBody>
      </p:sp>
      <p:sp>
        <p:nvSpPr>
          <p:cNvPr id="3" name="Content Placeholder 2"/>
          <p:cNvSpPr>
            <a:spLocks noGrp="1"/>
          </p:cNvSpPr>
          <p:nvPr>
            <p:ph idx="1"/>
          </p:nvPr>
        </p:nvSpPr>
        <p:spPr>
          <a:xfrm>
            <a:off x="381000" y="1905000"/>
            <a:ext cx="8382000" cy="4438138"/>
          </a:xfrm>
        </p:spPr>
        <p:txBody>
          <a:bodyPr/>
          <a:lstStyle/>
          <a:p>
            <a:r>
              <a:rPr lang="en-US" dirty="0" smtClean="0"/>
              <a:t>Project and Item Templates</a:t>
            </a:r>
          </a:p>
          <a:p>
            <a:pPr lvl="1"/>
            <a:r>
              <a:rPr lang="en-US" sz="2400" dirty="0" smtClean="0"/>
              <a:t>Templates for many SharePoint elements</a:t>
            </a:r>
          </a:p>
          <a:p>
            <a:pPr lvl="1"/>
            <a:r>
              <a:rPr lang="en-US" sz="2400" dirty="0" smtClean="0"/>
              <a:t>Support for sandboxed solutions</a:t>
            </a:r>
          </a:p>
          <a:p>
            <a:r>
              <a:rPr lang="en-US" dirty="0" smtClean="0"/>
              <a:t>Visual Designers</a:t>
            </a:r>
          </a:p>
          <a:p>
            <a:pPr lvl="1"/>
            <a:r>
              <a:rPr lang="en-US" sz="2400" dirty="0" smtClean="0"/>
              <a:t>Design web parts</a:t>
            </a:r>
          </a:p>
          <a:p>
            <a:pPr lvl="1"/>
            <a:r>
              <a:rPr lang="en-US" sz="2400" dirty="0" smtClean="0"/>
              <a:t>Build Business Data Connectivity (BDC) models</a:t>
            </a:r>
          </a:p>
          <a:p>
            <a:pPr lvl="1"/>
            <a:r>
              <a:rPr lang="en-US" sz="2400" dirty="0" smtClean="0"/>
              <a:t>Create Workflows</a:t>
            </a:r>
          </a:p>
          <a:p>
            <a:r>
              <a:rPr lang="en-US" dirty="0" smtClean="0"/>
              <a:t>Workflow Enhancements</a:t>
            </a:r>
          </a:p>
          <a:p>
            <a:pPr lvl="1"/>
            <a:r>
              <a:rPr lang="en-US" sz="2400" dirty="0" smtClean="0"/>
              <a:t>Site level workflows</a:t>
            </a:r>
          </a:p>
          <a:p>
            <a:pPr lvl="1"/>
            <a:r>
              <a:rPr lang="en-US" sz="2400" dirty="0" smtClean="0"/>
              <a:t>Templates for association &amp; initiation forms</a:t>
            </a:r>
          </a:p>
        </p:txBody>
      </p:sp>
    </p:spTree>
    <p:extLst>
      <p:ext uri="{BB962C8B-B14F-4D97-AF65-F5344CB8AC3E}">
        <p14:creationId xmlns:p14="http://schemas.microsoft.com/office/powerpoint/2010/main" val="37815933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3800475"/>
            <a:ext cx="9144000" cy="3057525"/>
          </a:xfrm>
          <a:prstGeom prst="rect">
            <a:avLst/>
          </a:prstGeom>
          <a:gradFill>
            <a:gsLst>
              <a:gs pos="0">
                <a:schemeClr val="bg1"/>
              </a:gs>
              <a:gs pos="72000">
                <a:schemeClr val="bg1">
                  <a:alpha val="0"/>
                </a:schemeClr>
              </a:gs>
              <a:gs pos="100000">
                <a:schemeClr val="bg1">
                  <a:alpha val="0"/>
                </a:schemeClr>
              </a:gs>
            </a:gsLst>
          </a:gra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30" name="Title 2"/>
          <p:cNvSpPr txBox="1">
            <a:spLocks/>
          </p:cNvSpPr>
          <p:nvPr/>
        </p:nvSpPr>
        <p:spPr>
          <a:xfrm>
            <a:off x="361749" y="2354980"/>
            <a:ext cx="9877816" cy="3056351"/>
          </a:xfrm>
          <a:prstGeom prst="rect">
            <a:avLst/>
          </a:prstGeom>
          <a:gradFill flip="none" rotWithShape="1">
            <a:gsLst>
              <a:gs pos="0">
                <a:schemeClr val="bg1">
                  <a:alpha val="0"/>
                </a:schemeClr>
              </a:gs>
              <a:gs pos="50000">
                <a:schemeClr val="bg1"/>
              </a:gs>
              <a:gs pos="100000">
                <a:schemeClr val="bg1">
                  <a:alpha val="0"/>
                </a:schemeClr>
              </a:gs>
            </a:gsLst>
            <a:lin ang="0" scaled="0"/>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91440" rIns="0" bIns="0" numCol="1" rtlCol="0" anchor="ctr" anchorCtr="0" compatLnSpc="1">
            <a:prstTxWarp prst="textNoShape">
              <a:avLst/>
            </a:prstTxWarp>
          </a:bodyPr>
          <a:lstStyle/>
          <a:p>
            <a:pPr algn="ctr" defTabSz="1218937">
              <a:lnSpc>
                <a:spcPct val="85000"/>
              </a:lnSpc>
              <a:spcBef>
                <a:spcPct val="0"/>
              </a:spcBef>
              <a:defRPr/>
            </a:pPr>
            <a:endParaRPr lang="en-US" sz="4800" spc="-200" dirty="0">
              <a:ln w="3175">
                <a:noFill/>
              </a:ln>
              <a:gradFill flip="none" rotWithShape="1">
                <a:gsLst>
                  <a:gs pos="0">
                    <a:srgbClr xmlns:mc="http://schemas.openxmlformats.org/markup-compatibility/2006" xmlns:a14="http://schemas.microsoft.com/office/drawing/2010/main" val="050813" mc:Ignorable=""/>
                  </a:gs>
                  <a:gs pos="81000">
                    <a:srgbClr xmlns:mc="http://schemas.openxmlformats.org/markup-compatibility/2006" xmlns:a14="http://schemas.microsoft.com/office/drawing/2010/main" val="004D6C" mc:Ignorable=""/>
                  </a:gs>
                  <a:gs pos="86000">
                    <a:srgbClr xmlns:mc="http://schemas.openxmlformats.org/markup-compatibility/2006" xmlns:a14="http://schemas.microsoft.com/office/drawing/2010/main" val="050813" mc:Ignorable=""/>
                  </a:gs>
                </a:gsLst>
                <a:lin ang="5400000" scaled="1"/>
                <a:tileRect/>
              </a:gradFill>
              <a:latin typeface="Kozuka Gothic Pro H" pitchFamily="34" charset="-128"/>
              <a:cs typeface="Arial" charset="0"/>
            </a:endParaRPr>
          </a:p>
        </p:txBody>
      </p:sp>
      <p:sp>
        <p:nvSpPr>
          <p:cNvPr id="6" name="Content Placeholder 2"/>
          <p:cNvSpPr>
            <a:spLocks noGrp="1"/>
          </p:cNvSpPr>
          <p:nvPr>
            <p:ph idx="1"/>
          </p:nvPr>
        </p:nvSpPr>
        <p:spPr>
          <a:xfrm>
            <a:off x="4435476" y="1676400"/>
            <a:ext cx="4327524" cy="4401205"/>
          </a:xfrm>
        </p:spPr>
        <p:txBody>
          <a:bodyPr/>
          <a:lstStyle/>
          <a:p>
            <a:r>
              <a:rPr lang="en-US" sz="2400" dirty="0" smtClean="0"/>
              <a:t>Expose external data as a native SharePoint list </a:t>
            </a:r>
          </a:p>
          <a:p>
            <a:pPr lvl="1"/>
            <a:r>
              <a:rPr lang="en-US" sz="2000" dirty="0" smtClean="0"/>
              <a:t>Full CRUD capability </a:t>
            </a:r>
          </a:p>
          <a:p>
            <a:pPr lvl="1"/>
            <a:r>
              <a:rPr lang="en-US" sz="2000" dirty="0" smtClean="0"/>
              <a:t>Familiar UI and navigation</a:t>
            </a:r>
          </a:p>
          <a:p>
            <a:pPr lvl="1"/>
            <a:r>
              <a:rPr lang="en-US" sz="2000" dirty="0" smtClean="0"/>
              <a:t>Sort, Filter, Group</a:t>
            </a:r>
          </a:p>
          <a:p>
            <a:pPr lvl="1"/>
            <a:r>
              <a:rPr lang="en-US" sz="2000" dirty="0" smtClean="0"/>
              <a:t>Programmatic access via SPList OM</a:t>
            </a:r>
          </a:p>
          <a:p>
            <a:pPr lvl="1"/>
            <a:r>
              <a:rPr lang="en-US" sz="2000" dirty="0" smtClean="0"/>
              <a:t>Profile page available for each item in the list </a:t>
            </a:r>
          </a:p>
          <a:p>
            <a:pPr lvl="1"/>
            <a:r>
              <a:rPr lang="en-US" sz="2000" dirty="0" smtClean="0"/>
              <a:t>Form</a:t>
            </a:r>
          </a:p>
          <a:p>
            <a:pPr lvl="2"/>
            <a:r>
              <a:rPr lang="en-US" sz="1600" dirty="0" smtClean="0"/>
              <a:t>Auto-generated OOB</a:t>
            </a:r>
          </a:p>
          <a:p>
            <a:pPr lvl="2"/>
            <a:r>
              <a:rPr lang="en-US" sz="1600" dirty="0" smtClean="0"/>
              <a:t>Upsize to InfoPath</a:t>
            </a:r>
          </a:p>
          <a:p>
            <a:pPr lvl="1"/>
            <a:r>
              <a:rPr lang="en-US" sz="2000" dirty="0" smtClean="0"/>
              <a:t>Offline-able</a:t>
            </a:r>
          </a:p>
          <a:p>
            <a:pPr marL="860425" lvl="2" indent="-234950"/>
            <a:endParaRPr lang="en-US" sz="1600" dirty="0" smtClean="0"/>
          </a:p>
        </p:txBody>
      </p:sp>
      <p:pic>
        <p:nvPicPr>
          <p:cNvPr id="7" name="Picture 4"/>
          <p:cNvPicPr>
            <a:picLocks noChangeAspect="1" noChangeArrowheads="1"/>
          </p:cNvPicPr>
          <p:nvPr/>
        </p:nvPicPr>
        <p:blipFill rotWithShape="1">
          <a:blip r:embed="rId3" cstate="print"/>
          <a:srcRect l="25579" t="16421" r="17522" b="39854"/>
          <a:stretch/>
        </p:blipFill>
        <p:spPr bwMode="auto">
          <a:xfrm>
            <a:off x="329390" y="1905000"/>
            <a:ext cx="3980058" cy="3391629"/>
          </a:xfrm>
          <a:prstGeom prst="round1Rect">
            <a:avLst>
              <a:gd name="adj" fmla="val 4388"/>
            </a:avLst>
          </a:prstGeom>
          <a:effectLst>
            <a:reflection blurRad="6350" stA="52000" endA="300" endPos="35000" dir="5400000" sy="-100000" algn="bl" rotWithShape="0"/>
          </a:effectLst>
          <a:scene3d>
            <a:camera prst="perspectiveHeroicExtremeRightFacing"/>
            <a:lightRig rig="threePt" dir="t"/>
          </a:scene3d>
          <a:extLst/>
        </p:spPr>
      </p:pic>
      <p:sp>
        <p:nvSpPr>
          <p:cNvPr id="19" name="Title 18"/>
          <p:cNvSpPr>
            <a:spLocks noGrp="1"/>
          </p:cNvSpPr>
          <p:nvPr>
            <p:ph type="title"/>
          </p:nvPr>
        </p:nvSpPr>
        <p:spPr>
          <a:xfrm>
            <a:off x="381000" y="76200"/>
            <a:ext cx="8382000" cy="664797"/>
          </a:xfrm>
        </p:spPr>
        <p:txBody>
          <a:bodyPr/>
          <a:lstStyle/>
          <a:p>
            <a:r>
              <a:rPr lang="en-US" dirty="0" smtClean="0"/>
              <a:t>External </a:t>
            </a:r>
            <a:r>
              <a:rPr lang="en-US" dirty="0"/>
              <a:t>Lists in SharePoint</a:t>
            </a:r>
          </a:p>
        </p:txBody>
      </p:sp>
    </p:spTree>
    <p:extLst>
      <p:ext uri="{BB962C8B-B14F-4D97-AF65-F5344CB8AC3E}">
        <p14:creationId xmlns:p14="http://schemas.microsoft.com/office/powerpoint/2010/main" val="126449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07/7/12/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Visual Studio 2010 Support</a:t>
            </a:r>
            <a:endParaRPr lang="en-US" dirty="0"/>
          </a:p>
        </p:txBody>
      </p:sp>
      <p:sp>
        <p:nvSpPr>
          <p:cNvPr id="3" name="Text Placeholder 2"/>
          <p:cNvSpPr>
            <a:spLocks noGrp="1"/>
          </p:cNvSpPr>
          <p:nvPr>
            <p:ph type="body" sz="quarter" idx="10"/>
          </p:nvPr>
        </p:nvSpPr>
        <p:spPr>
          <a:xfrm>
            <a:off x="304800" y="990600"/>
            <a:ext cx="8382000" cy="886397"/>
          </a:xfrm>
        </p:spPr>
        <p:txBody>
          <a:bodyPr/>
          <a:lstStyle/>
          <a:p>
            <a:r>
              <a:rPr lang="en-US" dirty="0" smtClean="0"/>
              <a:t>The tool for creating .NET Assembly Connectors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164" y="1880330"/>
            <a:ext cx="6827520" cy="4560570"/>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95242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Northwind</a:t>
            </a:r>
            <a:r>
              <a:rPr lang="en-US" dirty="0" smtClean="0"/>
              <a:t> External List </a:t>
            </a:r>
            <a:endParaRPr lang="en-US" dirty="0"/>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42</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23" y="1029476"/>
            <a:ext cx="6393656" cy="438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985" y="3725675"/>
            <a:ext cx="4724400" cy="249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4338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 - Business </a:t>
            </a:r>
            <a:r>
              <a:rPr lang="en-US" dirty="0"/>
              <a:t>Connectivity Services</a:t>
            </a:r>
          </a:p>
        </p:txBody>
      </p:sp>
      <p:sp>
        <p:nvSpPr>
          <p:cNvPr id="2" name="Text Placeholder 1"/>
          <p:cNvSpPr>
            <a:spLocks noGrp="1"/>
          </p:cNvSpPr>
          <p:nvPr>
            <p:ph type="body" sz="quarter" idx="10"/>
          </p:nvPr>
        </p:nvSpPr>
        <p:spPr>
          <a:xfrm>
            <a:off x="381000" y="1702630"/>
            <a:ext cx="8382000" cy="3939540"/>
          </a:xfrm>
        </p:spPr>
        <p:txBody>
          <a:bodyPr/>
          <a:lstStyle/>
          <a:p>
            <a:r>
              <a:rPr lang="en-US" b="1" dirty="0" smtClean="0"/>
              <a:t>Read/Write </a:t>
            </a:r>
            <a:r>
              <a:rPr lang="en-US" b="1" dirty="0"/>
              <a:t>access</a:t>
            </a:r>
            <a:r>
              <a:rPr lang="en-US" dirty="0"/>
              <a:t> to the LOB </a:t>
            </a:r>
            <a:r>
              <a:rPr lang="en-US" dirty="0" smtClean="0"/>
              <a:t>data</a:t>
            </a:r>
          </a:p>
          <a:p>
            <a:r>
              <a:rPr lang="en-US" dirty="0" smtClean="0"/>
              <a:t>Available </a:t>
            </a:r>
            <a:r>
              <a:rPr lang="en-US" dirty="0"/>
              <a:t>in SharePoint Foundation (new WSS name), too </a:t>
            </a:r>
            <a:endParaRPr lang="en-US" dirty="0" smtClean="0"/>
          </a:p>
          <a:p>
            <a:r>
              <a:rPr lang="en-US" dirty="0" smtClean="0"/>
              <a:t>BDC </a:t>
            </a:r>
            <a:r>
              <a:rPr lang="en-US" b="1" dirty="0"/>
              <a:t>Entity Designer</a:t>
            </a:r>
            <a:r>
              <a:rPr lang="en-US" dirty="0"/>
              <a:t> in </a:t>
            </a:r>
            <a:r>
              <a:rPr lang="en-US" dirty="0" smtClean="0"/>
              <a:t>VS2010</a:t>
            </a:r>
          </a:p>
          <a:p>
            <a:r>
              <a:rPr lang="en-US" dirty="0" smtClean="0"/>
              <a:t>The </a:t>
            </a:r>
            <a:r>
              <a:rPr lang="en-US" dirty="0"/>
              <a:t>data are surfaced as </a:t>
            </a:r>
            <a:r>
              <a:rPr lang="en-US" b="1" dirty="0"/>
              <a:t>External Content Type </a:t>
            </a:r>
            <a:r>
              <a:rPr lang="en-US" dirty="0"/>
              <a:t>in SharePoint list </a:t>
            </a:r>
            <a:r>
              <a:rPr lang="en-US" dirty="0" smtClean="0"/>
              <a:t>templates</a:t>
            </a:r>
          </a:p>
          <a:p>
            <a:r>
              <a:rPr lang="en-US" dirty="0" smtClean="0"/>
              <a:t>Monitored </a:t>
            </a:r>
            <a:r>
              <a:rPr lang="en-US" dirty="0"/>
              <a:t>by Service Applications option in Central Admin</a:t>
            </a:r>
          </a:p>
        </p:txBody>
      </p:sp>
      <p:sp>
        <p:nvSpPr>
          <p:cNvPr id="4" name="Footer Placeholder 3"/>
          <p:cNvSpPr>
            <a:spLocks noGrp="1"/>
          </p:cNvSpPr>
          <p:nvPr>
            <p:ph type="ftr" sz="quarter" idx="3"/>
          </p:nvPr>
        </p:nvSpPr>
        <p:spPr/>
        <p:txBody>
          <a:bodyPr/>
          <a:lstStyle/>
          <a:p>
            <a:r>
              <a:rPr lang="en-US" smtClean="0"/>
              <a:t>Microsoft Confidential</a:t>
            </a:r>
          </a:p>
        </p:txBody>
      </p:sp>
      <p:sp>
        <p:nvSpPr>
          <p:cNvPr id="5" name="Slide Number Placeholder 4"/>
          <p:cNvSpPr>
            <a:spLocks noGrp="1"/>
          </p:cNvSpPr>
          <p:nvPr>
            <p:ph type="sldNum" sz="quarter" idx="4"/>
          </p:nvPr>
        </p:nvSpPr>
        <p:spPr/>
        <p:txBody>
          <a:bodyPr/>
          <a:lstStyle/>
          <a:p>
            <a:fld id="{1AD4D6FE-0D95-422C-A401-E733BBF8EB07}" type="slidenum">
              <a:rPr lang="en-US" smtClean="0"/>
              <a:pPr/>
              <a:t>43</a:t>
            </a:fld>
            <a:endParaRPr lang="en-US"/>
          </a:p>
        </p:txBody>
      </p:sp>
    </p:spTree>
    <p:extLst>
      <p:ext uri="{BB962C8B-B14F-4D97-AF65-F5344CB8AC3E}">
        <p14:creationId xmlns:p14="http://schemas.microsoft.com/office/powerpoint/2010/main" val="28747412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54566"/>
            <a:ext cx="8229600" cy="4625609"/>
          </a:xfrm>
        </p:spPr>
        <p:txBody>
          <a:bodyPr>
            <a:normAutofit/>
          </a:bodyPr>
          <a:lstStyle/>
          <a:p>
            <a:pPr algn="ctr">
              <a:buNone/>
            </a:pPr>
            <a:r>
              <a:rPr lang="en-US" sz="4800" i="1" smtClean="0">
                <a:solidFill>
                  <a:schemeClr val="tx2"/>
                </a:solidFill>
              </a:rPr>
              <a:t>You’ve created a great collaboration app!</a:t>
            </a:r>
            <a:endParaRPr lang="en-US" sz="4000" i="1" dirty="0">
              <a:solidFill>
                <a:schemeClr val="tx2"/>
              </a:solidFill>
            </a:endParaRPr>
          </a:p>
        </p:txBody>
      </p:sp>
      <p:sp>
        <p:nvSpPr>
          <p:cNvPr id="7" name="Content Placeholder 2"/>
          <p:cNvSpPr txBox="1">
            <a:spLocks/>
          </p:cNvSpPr>
          <p:nvPr/>
        </p:nvSpPr>
        <p:spPr>
          <a:xfrm>
            <a:off x="220132" y="2467042"/>
            <a:ext cx="8229600" cy="4625609"/>
          </a:xfrm>
          <a:prstGeom prst="rect">
            <a:avLst/>
          </a:prstGeom>
        </p:spPr>
        <p:txBody>
          <a:bodyPr vert="horz" lIns="54864" tIns="91440" rtlCol="0">
            <a:normAutofit/>
          </a:bodyPr>
          <a:lstStyle/>
          <a:p>
            <a:pPr marL="438912" marR="0" lvl="0" indent="-320040" algn="l" defTabSz="914400" rtl="0" eaLnBrk="1" fontAlgn="auto" latinLnBrk="0" hangingPunct="1">
              <a:spcBef>
                <a:spcPts val="0"/>
              </a:spcBef>
              <a:spcAft>
                <a:spcPts val="0"/>
              </a:spcAft>
              <a:buClr>
                <a:schemeClr val="accent1"/>
              </a:buClr>
              <a:buSzPct val="80000"/>
              <a:tabLst/>
              <a:defRPr/>
            </a:pPr>
            <a:endParaRPr lang="en-US" sz="2400" dirty="0" smtClean="0">
              <a:gradFill>
                <a:gsLst>
                  <a:gs pos="0">
                    <a:schemeClr val="tx1"/>
                  </a:gs>
                  <a:gs pos="86000">
                    <a:schemeClr val="tx1"/>
                  </a:gs>
                </a:gsLst>
                <a:lin ang="5400000" scaled="0"/>
              </a:gradFill>
            </a:endParaRPr>
          </a:p>
        </p:txBody>
      </p:sp>
      <p:sp>
        <p:nvSpPr>
          <p:cNvPr id="5" name="Content Placeholder 2"/>
          <p:cNvSpPr txBox="1">
            <a:spLocks/>
          </p:cNvSpPr>
          <p:nvPr/>
        </p:nvSpPr>
        <p:spPr>
          <a:xfrm>
            <a:off x="381000" y="2681175"/>
            <a:ext cx="8382000" cy="3139321"/>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Clr>
                <a:srgbClr xmlns:mc="http://schemas.openxmlformats.org/markup-compatibility/2006" xmlns:a14="http://schemas.microsoft.com/office/drawing/2010/main" val="C3D69B" mc:Ignorable=""/>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xmlns:mc="http://schemas.openxmlformats.org/markup-compatibility/2006" xmlns:a14="http://schemas.microsoft.com/office/drawing/2010/main" val="C3D69B" mc:Ignorable=""/>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xmlns:mc="http://schemas.openxmlformats.org/markup-compatibility/2006" xmlns:a14="http://schemas.microsoft.com/office/drawing/2010/main" val="C3D69B" mc:Ignorable=""/>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xmlns:mc="http://schemas.openxmlformats.org/markup-compatibility/2006" xmlns:a14="http://schemas.microsoft.com/office/drawing/2010/main" val="C3D69B" mc:Ignorable=""/>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xmlns:mc="http://schemas.openxmlformats.org/markup-compatibility/2006" xmlns:a14="http://schemas.microsoft.com/office/drawing/2010/main" val="C3D69B" mc:Ignorable=""/>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t>but...</a:t>
            </a:r>
          </a:p>
          <a:p>
            <a:pPr lvl="1"/>
            <a:r>
              <a:rPr lang="en-US" dirty="0"/>
              <a:t>‘Bad’ code can cause performance, reliability headaches</a:t>
            </a:r>
          </a:p>
          <a:p>
            <a:pPr lvl="1"/>
            <a:r>
              <a:rPr lang="en-US" dirty="0"/>
              <a:t>So, deploying code requires server admin </a:t>
            </a:r>
            <a:br>
              <a:rPr lang="en-US" dirty="0"/>
            </a:br>
            <a:r>
              <a:rPr lang="en-US" dirty="0"/>
              <a:t>audits and blessing</a:t>
            </a:r>
          </a:p>
          <a:p>
            <a:pPr lvl="1"/>
            <a:r>
              <a:rPr lang="en-US" dirty="0"/>
              <a:t>Therefore, in large-scale hosted environments, </a:t>
            </a:r>
            <a:br>
              <a:rPr lang="en-US" dirty="0"/>
            </a:br>
            <a:r>
              <a:rPr lang="en-US" dirty="0"/>
              <a:t>deploying code is impossible</a:t>
            </a:r>
          </a:p>
        </p:txBody>
      </p:sp>
    </p:spTree>
    <p:extLst>
      <p:ext uri="{BB962C8B-B14F-4D97-AF65-F5344CB8AC3E}">
        <p14:creationId xmlns:p14="http://schemas.microsoft.com/office/powerpoint/2010/main" val="5028968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bwMode="auto">
          <a:xfrm>
            <a:off x="991278" y="3023255"/>
            <a:ext cx="7010399" cy="142875"/>
          </a:xfrm>
          <a:prstGeom prst="roundRect">
            <a:avLst>
              <a:gd name="adj" fmla="val 50000"/>
            </a:avLst>
          </a:prstGeom>
          <a:solidFill>
            <a:schemeClr val="accent3"/>
          </a:solidFill>
          <a:ln>
            <a:noFill/>
            <a:headEnd type="none" w="med" len="med"/>
            <a:tailEnd type="none" w="med" len="med"/>
          </a:ln>
          <a:effectLst>
            <a:innerShdw blurRad="63500" dist="50800" dir="16200000">
              <a:prstClr val="black">
                <a:alpha val="50000"/>
              </a:prstClr>
            </a:innerShdw>
          </a:effectLst>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grpSp>
        <p:nvGrpSpPr>
          <p:cNvPr id="3" name="Group 40"/>
          <p:cNvGrpSpPr>
            <a:grpSpLocks/>
          </p:cNvGrpSpPr>
          <p:nvPr/>
        </p:nvGrpSpPr>
        <p:grpSpPr bwMode="auto">
          <a:xfrm>
            <a:off x="4222750" y="2743200"/>
            <a:ext cx="533400" cy="584200"/>
            <a:chOff x="3406121" y="3267119"/>
            <a:chExt cx="533400" cy="584810"/>
          </a:xfrm>
        </p:grpSpPr>
        <p:sp>
          <p:nvSpPr>
            <p:cNvPr id="59" name="Teardrop 58"/>
            <p:cNvSpPr/>
            <p:nvPr/>
          </p:nvSpPr>
          <p:spPr bwMode="auto">
            <a:xfrm rot="18900000">
              <a:off x="3406121" y="3318529"/>
              <a:ext cx="533400" cy="533400"/>
            </a:xfrm>
            <a:prstGeom prst="teardrop">
              <a:avLst>
                <a:gd name="adj" fmla="val 96845"/>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60" name="Oval 59"/>
            <p:cNvSpPr/>
            <p:nvPr/>
          </p:nvSpPr>
          <p:spPr bwMode="auto">
            <a:xfrm>
              <a:off x="3548996" y="3465234"/>
              <a:ext cx="247650" cy="247650"/>
            </a:xfrm>
            <a:prstGeom prst="ellipse">
              <a:avLst/>
            </a:prstGeom>
            <a:solidFill>
              <a:schemeClr val="bg2"/>
            </a:solidFill>
            <a:ln>
              <a:headEnd type="none" w="med" len="med"/>
              <a:tailEnd type="none" w="med" len="med"/>
            </a:ln>
            <a:effectLst>
              <a:innerShdw blurRad="63500" dist="50800" dir="16200000">
                <a:prstClr val="black">
                  <a:alpha val="50000"/>
                </a:prstClr>
              </a:innerShdw>
            </a:effectLst>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sp>
          <p:nvSpPr>
            <p:cNvPr id="62" name="Isosceles Triangle 61"/>
            <p:cNvSpPr/>
            <p:nvPr/>
          </p:nvSpPr>
          <p:spPr bwMode="auto">
            <a:xfrm>
              <a:off x="3620434" y="3267119"/>
              <a:ext cx="104775" cy="45720"/>
            </a:xfrm>
            <a:prstGeom prst="triangle">
              <a:avLst/>
            </a:prstGeom>
            <a:solidFill>
              <a:schemeClr val="accent6">
                <a:lumMod val="75000"/>
              </a:schemeClr>
            </a:solidFill>
            <a:ln>
              <a:noFill/>
              <a:headEnd type="none" w="med" len="med"/>
              <a:tailEnd type="none" w="med" len="med"/>
            </a:ln>
            <a:effectLst>
              <a:innerShdw blurRad="63500" dist="50800" dir="16200000">
                <a:prstClr val="black">
                  <a:alpha val="50000"/>
                </a:prstClr>
              </a:innerShdw>
            </a:effectLst>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NZ" sz="2400" dirty="0">
                <a:solidFill>
                  <a:schemeClr val="tx1"/>
                </a:solidFill>
              </a:endParaRPr>
            </a:p>
          </p:txBody>
        </p:sp>
      </p:grpSp>
      <p:grpSp>
        <p:nvGrpSpPr>
          <p:cNvPr id="43014" name="Group 58"/>
          <p:cNvGrpSpPr>
            <a:grpSpLocks/>
          </p:cNvGrpSpPr>
          <p:nvPr/>
        </p:nvGrpSpPr>
        <p:grpSpPr bwMode="auto">
          <a:xfrm>
            <a:off x="1066800" y="2828925"/>
            <a:ext cx="6837363" cy="149225"/>
            <a:chOff x="1371600" y="1143000"/>
            <a:chExt cx="6153150" cy="152400"/>
          </a:xfrm>
        </p:grpSpPr>
        <p:cxnSp>
          <p:nvCxnSpPr>
            <p:cNvPr id="70" name="Straight Connector 69"/>
            <p:cNvCxnSpPr/>
            <p:nvPr/>
          </p:nvCxnSpPr>
          <p:spPr>
            <a:xfrm rot="5400000">
              <a:off x="1295400" y="1219201"/>
              <a:ext cx="152400" cy="0"/>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7448550" y="1219201"/>
              <a:ext cx="152400" cy="0"/>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4372689" y="1219201"/>
              <a:ext cx="152400" cy="0"/>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3034" name="Group 57"/>
            <p:cNvGrpSpPr>
              <a:grpSpLocks/>
            </p:cNvGrpSpPr>
            <p:nvPr/>
          </p:nvGrpSpPr>
          <p:grpSpPr bwMode="auto">
            <a:xfrm>
              <a:off x="1986915" y="1219200"/>
              <a:ext cx="4922520" cy="76200"/>
              <a:chOff x="1986915" y="1143000"/>
              <a:chExt cx="4922520" cy="152400"/>
            </a:xfrm>
          </p:grpSpPr>
          <p:cxnSp>
            <p:nvCxnSpPr>
              <p:cNvPr id="74" name="Straight Connector 73"/>
              <p:cNvCxnSpPr/>
              <p:nvPr/>
            </p:nvCxnSpPr>
            <p:spPr>
              <a:xfrm rot="5400000">
                <a:off x="6832808"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6217065"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5602750"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4987006"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756947"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141203"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2526888"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1911145" y="1219199"/>
                <a:ext cx="152398" cy="0"/>
              </a:xfrm>
              <a:prstGeom prst="line">
                <a:avLst/>
              </a:prstGeom>
              <a:ln w="1905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015" name="Group 63"/>
          <p:cNvGrpSpPr>
            <a:grpSpLocks/>
          </p:cNvGrpSpPr>
          <p:nvPr/>
        </p:nvGrpSpPr>
        <p:grpSpPr bwMode="auto">
          <a:xfrm>
            <a:off x="990600" y="1219200"/>
            <a:ext cx="7010400" cy="1390650"/>
            <a:chOff x="1390649" y="1219200"/>
            <a:chExt cx="6172200" cy="1695450"/>
          </a:xfrm>
        </p:grpSpPr>
        <p:sp>
          <p:nvSpPr>
            <p:cNvPr id="14" name="Isosceles Triangle 13"/>
            <p:cNvSpPr/>
            <p:nvPr/>
          </p:nvSpPr>
          <p:spPr bwMode="auto">
            <a:xfrm>
              <a:off x="1390649" y="1314450"/>
              <a:ext cx="6172200" cy="1600200"/>
            </a:xfrm>
            <a:prstGeom prst="triangle">
              <a:avLst>
                <a:gd name="adj" fmla="val 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a:defRPr/>
              </a:pP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5" name="Freeform 14"/>
            <p:cNvSpPr/>
            <p:nvPr/>
          </p:nvSpPr>
          <p:spPr bwMode="auto">
            <a:xfrm flipH="1" flipV="1">
              <a:off x="1419224" y="1219200"/>
              <a:ext cx="6124576" cy="1600200"/>
            </a:xfrm>
            <a:custGeom>
              <a:avLst/>
              <a:gdLst>
                <a:gd name="connsiteX0" fmla="*/ 0 w 7620000"/>
                <a:gd name="connsiteY0" fmla="*/ 1600200 h 1600200"/>
                <a:gd name="connsiteX1" fmla="*/ 0 w 7620000"/>
                <a:gd name="connsiteY1" fmla="*/ 0 h 1600200"/>
                <a:gd name="connsiteX2" fmla="*/ 7620000 w 7620000"/>
                <a:gd name="connsiteY2" fmla="*/ 1600200 h 1600200"/>
                <a:gd name="connsiteX3" fmla="*/ 0 w 762000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7620000" h="1600200">
                  <a:moveTo>
                    <a:pt x="0" y="1600200"/>
                  </a:moveTo>
                  <a:lnTo>
                    <a:pt x="0" y="0"/>
                  </a:lnTo>
                  <a:lnTo>
                    <a:pt x="7620000" y="1600200"/>
                  </a:lnTo>
                  <a:lnTo>
                    <a:pt x="0" y="1600200"/>
                  </a:lnTo>
                  <a:close/>
                </a:path>
              </a:pathLst>
            </a:custGeom>
            <a:solidFill>
              <a:schemeClr val="accent6"/>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algn="ctr" defTabSz="914099">
                <a:defRPr/>
              </a:pP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grpSp>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t>Sandboxed Solutions</a:t>
            </a:r>
            <a:endParaRPr/>
          </a:p>
        </p:txBody>
      </p:sp>
      <p:sp>
        <p:nvSpPr>
          <p:cNvPr id="22" name="TextBox 21"/>
          <p:cNvSpPr txBox="1"/>
          <p:nvPr/>
        </p:nvSpPr>
        <p:spPr>
          <a:xfrm>
            <a:off x="1295400" y="1952625"/>
            <a:ext cx="2514600" cy="369332"/>
          </a:xfrm>
          <a:prstGeom prst="rect">
            <a:avLst/>
          </a:prstGeom>
          <a:noFill/>
        </p:spPr>
        <p:txBody>
          <a:bodyPr lIns="0" tIns="0" rIns="0" bIns="0">
            <a:spAutoFit/>
          </a:bodyPr>
          <a:lstStyle/>
          <a:p>
            <a:pPr defTabSz="914363" fontAlgn="auto">
              <a:spcBef>
                <a:spcPts val="0"/>
              </a:spcBef>
              <a:spcAft>
                <a:spcPts val="0"/>
              </a:spcAft>
              <a:defRPr/>
            </a:pP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Business</a:t>
            </a:r>
            <a:r>
              <a:rPr lang="en-US" sz="2400" dirty="0">
                <a:gradFill>
                  <a:gsLst>
                    <a:gs pos="0">
                      <a:schemeClr val="tx1"/>
                    </a:gs>
                    <a:gs pos="86000">
                      <a:schemeClr val="tx1"/>
                    </a:gs>
                  </a:gsLst>
                  <a:lin ang="5400000" scaled="0"/>
                </a:gradFill>
                <a:latin typeface="+mn-lt"/>
                <a:cs typeface="+mn-cs"/>
              </a:rPr>
              <a:t> </a:t>
            </a: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Agility</a:t>
            </a:r>
          </a:p>
        </p:txBody>
      </p:sp>
      <p:sp>
        <p:nvSpPr>
          <p:cNvPr id="23" name="TextBox 22"/>
          <p:cNvSpPr txBox="1"/>
          <p:nvPr/>
        </p:nvSpPr>
        <p:spPr>
          <a:xfrm>
            <a:off x="4800600" y="1419225"/>
            <a:ext cx="2895600" cy="369332"/>
          </a:xfrm>
          <a:prstGeom prst="rect">
            <a:avLst/>
          </a:prstGeom>
          <a:noFill/>
        </p:spPr>
        <p:txBody>
          <a:bodyPr lIns="0" tIns="0" rIns="0" bIns="0">
            <a:spAutoFit/>
          </a:bodyPr>
          <a:lstStyle/>
          <a:p>
            <a:pPr algn="r" defTabSz="914363" fontAlgn="auto">
              <a:spcBef>
                <a:spcPts val="0"/>
              </a:spcBef>
              <a:spcAft>
                <a:spcPts val="0"/>
              </a:spcAft>
              <a:defRPr/>
            </a:pP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Security &amp; Stability</a:t>
            </a:r>
          </a:p>
        </p:txBody>
      </p:sp>
      <p:sp>
        <p:nvSpPr>
          <p:cNvPr id="61" name="Text Placeholder 4"/>
          <p:cNvSpPr txBox="1">
            <a:spLocks/>
          </p:cNvSpPr>
          <p:nvPr/>
        </p:nvSpPr>
        <p:spPr>
          <a:xfrm>
            <a:off x="1066800" y="3352800"/>
            <a:ext cx="3276600" cy="914400"/>
          </a:xfrm>
          <a:prstGeom prst="rect">
            <a:avLst/>
          </a:prstGeom>
        </p:spPr>
        <p:txBody>
          <a:bodyPr/>
          <a:lstStyle/>
          <a:p>
            <a:pPr marL="398481" indent="-395288" defTabSz="914363" fontAlgn="auto">
              <a:lnSpc>
                <a:spcPct val="150000"/>
              </a:lnSpc>
              <a:spcBef>
                <a:spcPct val="20000"/>
              </a:spcBef>
              <a:spcAft>
                <a:spcPts val="0"/>
              </a:spcAft>
              <a:buSzPct val="85000"/>
              <a:defRPr/>
            </a:pPr>
            <a:r>
              <a:rPr lang="en-NZ" sz="2800" b="1" dirty="0">
                <a:gradFill>
                  <a:gsLst>
                    <a:gs pos="0">
                      <a:schemeClr val="tx1"/>
                    </a:gs>
                    <a:gs pos="86000">
                      <a:schemeClr val="tx1"/>
                    </a:gs>
                  </a:gsLst>
                  <a:lin ang="5400000" scaled="0"/>
                </a:gradFill>
                <a:latin typeface="+mn-lt"/>
                <a:cs typeface="+mn-cs"/>
              </a:rPr>
              <a:t>Essential Agility</a:t>
            </a:r>
            <a:endParaRPr lang="en-NZ" sz="2400" dirty="0">
              <a:gradFill>
                <a:gsLst>
                  <a:gs pos="0">
                    <a:schemeClr val="tx1"/>
                  </a:gs>
                  <a:gs pos="86000">
                    <a:schemeClr val="tx1"/>
                  </a:gs>
                </a:gsLst>
                <a:lin ang="5400000" scaled="0"/>
              </a:gradFill>
              <a:latin typeface="+mn-lt"/>
              <a:cs typeface="+mn-cs"/>
            </a:endParaRPr>
          </a:p>
        </p:txBody>
      </p:sp>
      <p:sp>
        <p:nvSpPr>
          <p:cNvPr id="65" name="Text Placeholder 4"/>
          <p:cNvSpPr txBox="1">
            <a:spLocks/>
          </p:cNvSpPr>
          <p:nvPr/>
        </p:nvSpPr>
        <p:spPr>
          <a:xfrm>
            <a:off x="1066800" y="4067175"/>
            <a:ext cx="3505200" cy="2409825"/>
          </a:xfrm>
          <a:prstGeom prst="rect">
            <a:avLst/>
          </a:prstGeom>
        </p:spPr>
        <p:txBody>
          <a:bodyPr/>
          <a:lstStyle/>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Easy Deployment</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Iterative Development</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Access To Shared Servers</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SharePoint Online</a:t>
            </a:r>
          </a:p>
        </p:txBody>
      </p:sp>
      <p:sp>
        <p:nvSpPr>
          <p:cNvPr id="33" name="Text Placeholder 4"/>
          <p:cNvSpPr txBox="1">
            <a:spLocks/>
          </p:cNvSpPr>
          <p:nvPr/>
        </p:nvSpPr>
        <p:spPr>
          <a:xfrm>
            <a:off x="4648200" y="3352800"/>
            <a:ext cx="3581400" cy="914400"/>
          </a:xfrm>
          <a:prstGeom prst="rect">
            <a:avLst/>
          </a:prstGeom>
        </p:spPr>
        <p:txBody>
          <a:bodyPr/>
          <a:lstStyle/>
          <a:p>
            <a:pPr marL="398481" indent="-395288" defTabSz="914363" fontAlgn="auto">
              <a:lnSpc>
                <a:spcPct val="150000"/>
              </a:lnSpc>
              <a:spcBef>
                <a:spcPct val="20000"/>
              </a:spcBef>
              <a:spcAft>
                <a:spcPts val="0"/>
              </a:spcAft>
              <a:buSzPct val="85000"/>
              <a:defRPr/>
            </a:pPr>
            <a:r>
              <a:rPr lang="en-NZ" sz="2800" b="1" dirty="0">
                <a:gradFill>
                  <a:gsLst>
                    <a:gs pos="0">
                      <a:schemeClr val="tx1"/>
                    </a:gs>
                    <a:gs pos="86000">
                      <a:schemeClr val="tx1"/>
                    </a:gs>
                  </a:gsLst>
                  <a:lin ang="5400000" scaled="0"/>
                </a:gradFill>
                <a:latin typeface="+mn-lt"/>
                <a:cs typeface="+mn-cs"/>
              </a:rPr>
              <a:t>Essential Stability</a:t>
            </a:r>
            <a:endParaRPr lang="en-NZ" sz="2400" dirty="0">
              <a:gradFill>
                <a:gsLst>
                  <a:gs pos="0">
                    <a:schemeClr val="tx1"/>
                  </a:gs>
                  <a:gs pos="86000">
                    <a:schemeClr val="tx1"/>
                  </a:gs>
                </a:gsLst>
                <a:lin ang="5400000" scaled="0"/>
              </a:gradFill>
              <a:latin typeface="+mn-lt"/>
              <a:cs typeface="+mn-cs"/>
            </a:endParaRPr>
          </a:p>
        </p:txBody>
      </p:sp>
      <p:sp>
        <p:nvSpPr>
          <p:cNvPr id="37" name="Text Placeholder 4"/>
          <p:cNvSpPr txBox="1">
            <a:spLocks/>
          </p:cNvSpPr>
          <p:nvPr/>
        </p:nvSpPr>
        <p:spPr>
          <a:xfrm>
            <a:off x="4648200" y="4067175"/>
            <a:ext cx="3600450" cy="2333625"/>
          </a:xfrm>
          <a:prstGeom prst="rect">
            <a:avLst/>
          </a:prstGeom>
        </p:spPr>
        <p:txBody>
          <a:bodyPr/>
          <a:lstStyle/>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Safe for Other Users</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Limited API Access</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Monitored Resources</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Separate Process</a:t>
            </a:r>
          </a:p>
          <a:p>
            <a:pPr marL="398481" indent="-395288" defTabSz="914363" fontAlgn="auto">
              <a:spcBef>
                <a:spcPct val="20000"/>
              </a:spcBef>
              <a:spcAft>
                <a:spcPts val="0"/>
              </a:spcAft>
              <a:buSzPct val="85000"/>
              <a:buFontTx/>
              <a:buBlip>
                <a:blip r:embed="rId4"/>
              </a:buBlip>
              <a:defRPr/>
            </a:pPr>
            <a:r>
              <a:rPr lang="en-NZ" sz="2400" dirty="0">
                <a:gradFill>
                  <a:gsLst>
                    <a:gs pos="0">
                      <a:schemeClr val="tx1"/>
                    </a:gs>
                    <a:gs pos="86000">
                      <a:schemeClr val="tx1"/>
                    </a:gs>
                  </a:gsLst>
                  <a:lin ang="5400000" scaled="0"/>
                </a:gradFill>
                <a:latin typeface="+mn-lt"/>
                <a:cs typeface="+mn-cs"/>
              </a:rPr>
              <a:t>Site Collection Limits</a:t>
            </a:r>
          </a:p>
        </p:txBody>
      </p:sp>
      <p:sp>
        <p:nvSpPr>
          <p:cNvPr id="63" name="TextBox 62"/>
          <p:cNvSpPr txBox="1"/>
          <p:nvPr/>
        </p:nvSpPr>
        <p:spPr>
          <a:xfrm>
            <a:off x="1295400" y="1952625"/>
            <a:ext cx="2514600" cy="369332"/>
          </a:xfrm>
          <a:prstGeom prst="rect">
            <a:avLst/>
          </a:prstGeom>
          <a:noFill/>
        </p:spPr>
        <p:txBody>
          <a:bodyPr lIns="0" tIns="0" rIns="0" bIns="0">
            <a:spAutoFit/>
          </a:bodyPr>
          <a:lstStyle/>
          <a:p>
            <a:pPr defTabSz="914363" fontAlgn="auto">
              <a:spcBef>
                <a:spcPts val="0"/>
              </a:spcBef>
              <a:spcAft>
                <a:spcPts val="0"/>
              </a:spcAft>
              <a:defRPr/>
            </a:pP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Business</a:t>
            </a:r>
            <a:r>
              <a:rPr lang="en-US" sz="2400" dirty="0">
                <a:gradFill>
                  <a:gsLst>
                    <a:gs pos="0">
                      <a:schemeClr val="tx1"/>
                    </a:gs>
                    <a:gs pos="86000">
                      <a:schemeClr val="tx1"/>
                    </a:gs>
                  </a:gsLst>
                  <a:lin ang="5400000" scaled="0"/>
                </a:gradFill>
                <a:latin typeface="+mn-lt"/>
                <a:cs typeface="+mn-cs"/>
              </a:rPr>
              <a:t> </a:t>
            </a: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Agility</a:t>
            </a:r>
          </a:p>
        </p:txBody>
      </p:sp>
      <p:sp>
        <p:nvSpPr>
          <p:cNvPr id="64" name="TextBox 63"/>
          <p:cNvSpPr txBox="1"/>
          <p:nvPr/>
        </p:nvSpPr>
        <p:spPr>
          <a:xfrm>
            <a:off x="4800600" y="1419225"/>
            <a:ext cx="2895600" cy="369332"/>
          </a:xfrm>
          <a:prstGeom prst="rect">
            <a:avLst/>
          </a:prstGeom>
          <a:noFill/>
        </p:spPr>
        <p:txBody>
          <a:bodyPr lIns="0" tIns="0" rIns="0" bIns="0">
            <a:spAutoFit/>
          </a:bodyPr>
          <a:lstStyle/>
          <a:p>
            <a:pPr algn="r" defTabSz="914363" fontAlgn="auto">
              <a:spcBef>
                <a:spcPts val="0"/>
              </a:spcBef>
              <a:spcAft>
                <a:spcPts val="0"/>
              </a:spcAft>
              <a:defRPr/>
            </a:pP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ffectLst>
                  <a:outerShdw blurRad="50800" dist="38100" dir="5400000" algn="ctr" rotWithShape="0">
                    <a:srgbClr xmlns:mc="http://schemas.openxmlformats.org/markup-compatibility/2006" xmlns:a14="http://schemas.microsoft.com/office/drawing/2010/main" val="000000" mc:Ignorable="">
                      <a:alpha val="47000"/>
                    </a:srgbClr>
                  </a:outerShdw>
                </a:effectLst>
                <a:latin typeface="Segoe UI" pitchFamily="34" charset="0"/>
                <a:cs typeface="+mn-cs"/>
              </a:rPr>
              <a:t>Security &amp; Stability</a:t>
            </a:r>
          </a:p>
        </p:txBody>
      </p:sp>
    </p:spTree>
    <p:custDataLst>
      <p:tags r:id="rId1"/>
    </p:custDataLst>
    <p:extLst>
      <p:ext uri="{BB962C8B-B14F-4D97-AF65-F5344CB8AC3E}">
        <p14:creationId xmlns:p14="http://schemas.microsoft.com/office/powerpoint/2010/main" val="26624035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nodeType="afterEffect">
                                  <p:stCondLst>
                                    <p:cond delay="0"/>
                                  </p:stCondLst>
                                  <p:childTnLst>
                                    <p:animMotion origin="layout" path="M -3.33333E-6 0 L 0.14792 -0.00069 " pathEditMode="relative" rAng="0" ptsTypes="AA">
                                      <p:cBhvr>
                                        <p:cTn id="6" dur="2000" fill="hold"/>
                                        <p:tgtEl>
                                          <p:spTgt spid="3"/>
                                        </p:tgtEl>
                                        <p:attrNameLst>
                                          <p:attrName>ppt_x</p:attrName>
                                          <p:attrName>ppt_y</p:attrName>
                                        </p:attrNameLst>
                                      </p:cBhvr>
                                      <p:rCtr x="74" y="0"/>
                                    </p:animMotion>
                                  </p:childTnLst>
                                </p:cTn>
                              </p:par>
                            </p:childTnLst>
                          </p:cTn>
                        </p:par>
                        <p:par>
                          <p:cTn id="7" fill="hold" nodeType="afterGroup">
                            <p:stCondLst>
                              <p:cond delay="2000"/>
                            </p:stCondLst>
                            <p:childTnLst>
                              <p:par>
                                <p:cTn id="8" presetID="35" presetClass="path" presetSubtype="0" accel="50000" decel="50000" fill="hold" nodeType="afterEffect">
                                  <p:stCondLst>
                                    <p:cond delay="0"/>
                                  </p:stCondLst>
                                  <p:childTnLst>
                                    <p:animMotion origin="layout" path="M 0.14791 -0.0007 L -0.14584 0.00185 " pathEditMode="relative" rAng="0" ptsTypes="AA">
                                      <p:cBhvr>
                                        <p:cTn id="9" dur="2000" fill="hold"/>
                                        <p:tgtEl>
                                          <p:spTgt spid="3"/>
                                        </p:tgtEl>
                                        <p:attrNameLst>
                                          <p:attrName>ppt_x</p:attrName>
                                          <p:attrName>ppt_y</p:attrName>
                                        </p:attrNameLst>
                                      </p:cBhvr>
                                      <p:rCtr x="-147" y="1"/>
                                    </p:animMotion>
                                  </p:childTnLst>
                                </p:cTn>
                              </p:par>
                            </p:childTnLst>
                          </p:cTn>
                        </p:par>
                        <p:par>
                          <p:cTn id="10" fill="hold" nodeType="afterGroup">
                            <p:stCondLst>
                              <p:cond delay="4000"/>
                            </p:stCondLst>
                            <p:childTnLst>
                              <p:par>
                                <p:cTn id="11" presetID="63" presetClass="path" presetSubtype="0" accel="50000" decel="50000" fill="hold" nodeType="afterEffect">
                                  <p:stCondLst>
                                    <p:cond delay="0"/>
                                  </p:stCondLst>
                                  <p:childTnLst>
                                    <p:animMotion origin="layout" path="M -0.14583 0.00185 L 0.0007 0.00185 " pathEditMode="relative" rAng="0" ptsTypes="AA">
                                      <p:cBhvr>
                                        <p:cTn id="12" dur="2000" fill="hold"/>
                                        <p:tgtEl>
                                          <p:spTgt spid="3"/>
                                        </p:tgtEl>
                                        <p:attrNameLst>
                                          <p:attrName>ppt_x</p:attrName>
                                          <p:attrName>ppt_y</p:attrName>
                                        </p:attrNameLst>
                                      </p:cBhvr>
                                      <p:rCtr x="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t>SharePoint Online</a:t>
            </a:r>
            <a:endParaRPr/>
          </a:p>
        </p:txBody>
      </p:sp>
      <p:pic>
        <p:nvPicPr>
          <p:cNvPr id="3074" name="Picture 2"/>
          <p:cNvPicPr>
            <a:picLocks noChangeAspect="1" noChangeArrowheads="1"/>
          </p:cNvPicPr>
          <p:nvPr/>
        </p:nvPicPr>
        <p:blipFill>
          <a:blip r:embed="rId2"/>
          <a:srcRect t="7074" b="4891"/>
          <a:stretch>
            <a:fillRect/>
          </a:stretch>
        </p:blipFill>
        <p:spPr bwMode="auto">
          <a:xfrm>
            <a:off x="705808" y="1295400"/>
            <a:ext cx="7752392" cy="5118610"/>
          </a:xfrm>
          <a:prstGeom prst="round2DiagRect">
            <a:avLst>
              <a:gd name="adj1" fmla="val 16667"/>
              <a:gd name="adj2" fmla="val 0"/>
            </a:avLst>
          </a:prstGeom>
          <a:ln w="88900" cap="sq">
            <a:solidFill>
              <a:schemeClr val="accent1"/>
            </a:solidFill>
            <a:miter lim="800000"/>
          </a:ln>
          <a:effectLst>
            <a:outerShdw blurRad="50800" dist="38100" dir="2700000" algn="tl" rotWithShape="0">
              <a:prstClr val="black">
                <a:alpha val="40000"/>
              </a:prstClr>
            </a:outerShdw>
          </a:effectLst>
        </p:spPr>
      </p:pic>
      <p:sp>
        <p:nvSpPr>
          <p:cNvPr id="6" name="Rounded Rectangular Callout 5"/>
          <p:cNvSpPr/>
          <p:nvPr/>
        </p:nvSpPr>
        <p:spPr bwMode="auto">
          <a:xfrm>
            <a:off x="2209800" y="4648200"/>
            <a:ext cx="2971800" cy="1295400"/>
          </a:xfrm>
          <a:prstGeom prst="wedgeRoundRectCallout">
            <a:avLst>
              <a:gd name="adj1" fmla="val -14926"/>
              <a:gd name="adj2" fmla="val -86072"/>
              <a:gd name="adj3" fmla="val 16667"/>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lIns="91436" tIns="45718" rIns="91436" bIns="45718" anchor="ctr">
            <a:scene3d>
              <a:camera prst="orthographicFront">
                <a:rot lat="600000" lon="0" rev="0"/>
              </a:camera>
              <a:lightRig rig="threePt" dir="t"/>
            </a:scene3d>
          </a:bodyPr>
          <a:lstStyle/>
          <a:p>
            <a:pPr algn="ctr" defTabSz="914099" fontAlgn="auto">
              <a:spcBef>
                <a:spcPts val="0"/>
              </a:spcBef>
              <a:spcAft>
                <a:spcPts val="0"/>
              </a:spcAft>
              <a:defRPr/>
            </a:pPr>
            <a:r>
              <a:rPr lang="en-US" sz="2400" dirty="0">
                <a:solidFill>
                  <a:schemeClr val="bg1"/>
                </a:solidFill>
                <a:effectLst>
                  <a:outerShdw blurRad="50800" dist="38100" dir="5400000" algn="ctr" rotWithShape="0">
                    <a:srgbClr xmlns:mc="http://schemas.openxmlformats.org/markup-compatibility/2006" xmlns:a14="http://schemas.microsoft.com/office/drawing/2010/main" val="000000" mc:Ignorable="">
                      <a:alpha val="47000"/>
                    </a:srgbClr>
                  </a:outerShdw>
                </a:effectLst>
              </a:rPr>
              <a:t>Upload Sandboxed Solution WSP</a:t>
            </a:r>
          </a:p>
        </p:txBody>
      </p:sp>
    </p:spTree>
    <p:extLst>
      <p:ext uri="{BB962C8B-B14F-4D97-AF65-F5344CB8AC3E}">
        <p14:creationId xmlns:p14="http://schemas.microsoft.com/office/powerpoint/2010/main" val="33408665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609600" y="1905000"/>
            <a:ext cx="3252109" cy="1631216"/>
          </a:xfrm>
          <a:prstGeom prst="rect">
            <a:avLst/>
          </a:prstGeom>
        </p:spPr>
        <p:txBody>
          <a:bodyPr wrap="none">
            <a:spAutoFit/>
          </a:bodyPr>
          <a:lstStyle/>
          <a:p>
            <a:r>
              <a:rPr lang="en-US" sz="10000" b="1" i="1" spc="-642" dirty="0" smtClean="0">
                <a:ln w="11430"/>
                <a:gradFill>
                  <a:gsLst>
                    <a:gs pos="0">
                      <a:schemeClr val="accent1"/>
                    </a:gs>
                    <a:gs pos="100000">
                      <a:schemeClr val="bg1"/>
                    </a:gs>
                  </a:gsLst>
                  <a:lin ang="5400000" scaled="0"/>
                </a:gradFill>
                <a:latin typeface="+mj-lt"/>
              </a:rPr>
              <a:t>demo</a:t>
            </a:r>
            <a:r>
              <a:rPr lang="en-US" b="1" dirty="0" smtClean="0"/>
              <a:t> </a:t>
            </a:r>
            <a:endParaRPr lang="en-US" b="1" dirty="0"/>
          </a:p>
        </p:txBody>
      </p:sp>
    </p:spTree>
    <p:extLst>
      <p:ext uri="{BB962C8B-B14F-4D97-AF65-F5344CB8AC3E}">
        <p14:creationId xmlns:p14="http://schemas.microsoft.com/office/powerpoint/2010/main" val="4195413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rcRect/>
          <a:stretch>
            <a:fillRect/>
          </a:stretch>
        </p:blipFill>
        <p:spPr bwMode="black">
          <a:xfrm>
            <a:off x="2218269" y="2920511"/>
            <a:ext cx="4707464" cy="1016980"/>
          </a:xfrm>
          <a:prstGeom prst="rect">
            <a:avLst/>
          </a:prstGeom>
          <a:noFill/>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2009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latin typeface="Segoe UI" pitchFamily="34" charset="0"/>
                <a:cs typeface="Arial" charset="0"/>
              </a:rPr>
            </a:br>
            <a:r>
              <a:rPr lang="en-US" sz="700" dirty="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8546988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Templates</a:t>
            </a:r>
            <a:endParaRPr lang="en-US" dirty="0"/>
          </a:p>
        </p:txBody>
      </p:sp>
      <p:pic>
        <p:nvPicPr>
          <p:cNvPr id="1028" name="Picture 4"/>
          <p:cNvPicPr>
            <a:picLocks noChangeAspect="1" noChangeArrowheads="1"/>
          </p:cNvPicPr>
          <p:nvPr/>
        </p:nvPicPr>
        <p:blipFill>
          <a:blip r:embed="rId2"/>
          <a:srcRect/>
          <a:stretch>
            <a:fillRect/>
          </a:stretch>
        </p:blipFill>
        <p:spPr bwMode="auto">
          <a:xfrm>
            <a:off x="1575911" y="1161741"/>
            <a:ext cx="5992178" cy="517779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03131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Wizard</a:t>
            </a:r>
            <a:endParaRPr lang="en-US" dirty="0"/>
          </a:p>
        </p:txBody>
      </p:sp>
      <p:pic>
        <p:nvPicPr>
          <p:cNvPr id="4098" name="Picture 2"/>
          <p:cNvPicPr>
            <a:picLocks noChangeAspect="1" noChangeArrowheads="1"/>
          </p:cNvPicPr>
          <p:nvPr/>
        </p:nvPicPr>
        <p:blipFill>
          <a:blip r:embed="rId3"/>
          <a:srcRect/>
          <a:stretch>
            <a:fillRect/>
          </a:stretch>
        </p:blipFill>
        <p:spPr bwMode="auto">
          <a:xfrm>
            <a:off x="1035370" y="1092494"/>
            <a:ext cx="7073261" cy="502920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
        <p:nvSpPr>
          <p:cNvPr id="7" name="Rounded Rectangular Callout 6"/>
          <p:cNvSpPr/>
          <p:nvPr/>
        </p:nvSpPr>
        <p:spPr bwMode="auto">
          <a:xfrm>
            <a:off x="5181600" y="4267200"/>
            <a:ext cx="3200400" cy="914400"/>
          </a:xfrm>
          <a:prstGeom prst="wedgeRoundRectCallout">
            <a:avLst>
              <a:gd name="adj1" fmla="val -108856"/>
              <a:gd name="adj2" fmla="val -11898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Support for sandboxed solutions</a:t>
            </a:r>
          </a:p>
        </p:txBody>
      </p:sp>
      <p:sp>
        <p:nvSpPr>
          <p:cNvPr id="9" name="Rounded Rectangular Callout 8"/>
          <p:cNvSpPr/>
          <p:nvPr/>
        </p:nvSpPr>
        <p:spPr bwMode="auto">
          <a:xfrm>
            <a:off x="5181600" y="1447800"/>
            <a:ext cx="3200400" cy="914400"/>
          </a:xfrm>
          <a:prstGeom prst="wedgeRoundRectCallout">
            <a:avLst>
              <a:gd name="adj1" fmla="val -110311"/>
              <a:gd name="adj2" fmla="val 88929"/>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Site used to deploy &amp; debug solution</a:t>
            </a:r>
          </a:p>
        </p:txBody>
      </p:sp>
    </p:spTree>
    <p:extLst>
      <p:ext uri="{BB962C8B-B14F-4D97-AF65-F5344CB8AC3E}">
        <p14:creationId xmlns:p14="http://schemas.microsoft.com/office/powerpoint/2010/main" val="2423264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Templates</a:t>
            </a:r>
            <a:endParaRPr lang="en-US" dirty="0"/>
          </a:p>
        </p:txBody>
      </p:sp>
      <p:pic>
        <p:nvPicPr>
          <p:cNvPr id="2050" name="Picture 2"/>
          <p:cNvPicPr>
            <a:picLocks noChangeAspect="1" noChangeArrowheads="1"/>
          </p:cNvPicPr>
          <p:nvPr/>
        </p:nvPicPr>
        <p:blipFill>
          <a:blip r:embed="rId2"/>
          <a:srcRect/>
          <a:stretch>
            <a:fillRect/>
          </a:stretch>
        </p:blipFill>
        <p:spPr bwMode="auto">
          <a:xfrm>
            <a:off x="2078831" y="1371600"/>
            <a:ext cx="4986338" cy="5172075"/>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95229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052596"/>
          </a:xfrm>
        </p:spPr>
        <p:txBody>
          <a:bodyPr/>
          <a:lstStyle/>
          <a:p>
            <a:r>
              <a:rPr lang="en-US" dirty="0"/>
              <a:t>Visual Studio SharePoint </a:t>
            </a:r>
            <a:r>
              <a:rPr lang="en-US" dirty="0" smtClean="0"/>
              <a:t>Support</a:t>
            </a:r>
            <a:r>
              <a:rPr lang="en-US" dirty="0"/>
              <a:t/>
            </a:r>
            <a:br>
              <a:rPr lang="en-US" dirty="0"/>
            </a:br>
            <a:r>
              <a:rPr lang="en-US" sz="2800" dirty="0">
                <a:gradFill>
                  <a:gsLst>
                    <a:gs pos="50000">
                      <a:schemeClr val="tx2"/>
                    </a:gs>
                    <a:gs pos="100000">
                      <a:schemeClr val="tx2"/>
                    </a:gs>
                  </a:gsLst>
                  <a:lin ang="5400000" scaled="0"/>
                </a:gradFill>
              </a:rPr>
              <a:t>Project system</a:t>
            </a:r>
          </a:p>
        </p:txBody>
      </p:sp>
      <p:sp>
        <p:nvSpPr>
          <p:cNvPr id="3" name="Content Placeholder 2"/>
          <p:cNvSpPr>
            <a:spLocks noGrp="1"/>
          </p:cNvSpPr>
          <p:nvPr>
            <p:ph idx="1"/>
          </p:nvPr>
        </p:nvSpPr>
        <p:spPr>
          <a:xfrm>
            <a:off x="381000" y="1905000"/>
            <a:ext cx="5562600" cy="4444294"/>
          </a:xfrm>
        </p:spPr>
        <p:txBody>
          <a:bodyPr/>
          <a:lstStyle/>
          <a:p>
            <a:r>
              <a:rPr lang="en-US" dirty="0" smtClean="0"/>
              <a:t>Project commands</a:t>
            </a:r>
          </a:p>
          <a:p>
            <a:pPr lvl="1"/>
            <a:r>
              <a:rPr lang="en-US" dirty="0" smtClean="0"/>
              <a:t>Package, Retract</a:t>
            </a:r>
          </a:p>
          <a:p>
            <a:r>
              <a:rPr lang="en-US" dirty="0" smtClean="0"/>
              <a:t>Project properties</a:t>
            </a:r>
          </a:p>
          <a:p>
            <a:pPr lvl="1"/>
            <a:r>
              <a:rPr lang="en-US" dirty="0" smtClean="0"/>
              <a:t>Sandboxed, Site URL, etc…</a:t>
            </a:r>
          </a:p>
          <a:p>
            <a:r>
              <a:rPr lang="en-US" dirty="0" smtClean="0"/>
              <a:t>Features &amp; Package nodes</a:t>
            </a:r>
          </a:p>
          <a:p>
            <a:r>
              <a:rPr lang="en-US" dirty="0" smtClean="0"/>
              <a:t>Mapped folders</a:t>
            </a:r>
          </a:p>
          <a:p>
            <a:r>
              <a:rPr lang="en-US" dirty="0" smtClean="0"/>
              <a:t>Project items &amp; files have SharePoint specific properties</a:t>
            </a:r>
          </a:p>
        </p:txBody>
      </p:sp>
      <p:pic>
        <p:nvPicPr>
          <p:cNvPr id="11266" name="Picture 2"/>
          <p:cNvPicPr>
            <a:picLocks noChangeAspect="1" noChangeArrowheads="1"/>
          </p:cNvPicPr>
          <p:nvPr/>
        </p:nvPicPr>
        <p:blipFill>
          <a:blip r:embed="rId3"/>
          <a:srcRect/>
          <a:stretch>
            <a:fillRect/>
          </a:stretch>
        </p:blipFill>
        <p:spPr bwMode="auto">
          <a:xfrm>
            <a:off x="5943600" y="1371600"/>
            <a:ext cx="3057927" cy="521970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771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763000" cy="1329595"/>
          </a:xfrm>
        </p:spPr>
        <p:txBody>
          <a:bodyPr/>
          <a:lstStyle/>
          <a:p>
            <a:r>
              <a:rPr lang="en-US" dirty="0" smtClean="0"/>
              <a:t>SP Connections in Server Explorer</a:t>
            </a:r>
            <a:endParaRPr lang="en-US" dirty="0"/>
          </a:p>
        </p:txBody>
      </p:sp>
      <p:sp>
        <p:nvSpPr>
          <p:cNvPr id="3" name="Content Placeholder 2"/>
          <p:cNvSpPr>
            <a:spLocks noGrp="1"/>
          </p:cNvSpPr>
          <p:nvPr>
            <p:ph idx="1"/>
          </p:nvPr>
        </p:nvSpPr>
        <p:spPr>
          <a:xfrm>
            <a:off x="381000" y="1447799"/>
            <a:ext cx="5867400" cy="3564053"/>
          </a:xfrm>
        </p:spPr>
        <p:txBody>
          <a:bodyPr/>
          <a:lstStyle/>
          <a:p>
            <a:r>
              <a:rPr lang="en-US" sz="2800" dirty="0" smtClean="0"/>
              <a:t>Tool window which provides hierarchical view of local SharePoint sites &amp; artifacts</a:t>
            </a:r>
          </a:p>
          <a:p>
            <a:pPr>
              <a:spcBef>
                <a:spcPts val="1200"/>
              </a:spcBef>
            </a:pPr>
            <a:r>
              <a:rPr lang="en-US" sz="2800" dirty="0" smtClean="0"/>
              <a:t>View site collections, sites, features, lists, fields, etc…</a:t>
            </a:r>
          </a:p>
          <a:p>
            <a:pPr>
              <a:spcBef>
                <a:spcPts val="1200"/>
              </a:spcBef>
            </a:pPr>
            <a:r>
              <a:rPr lang="en-US" sz="2800" dirty="0" smtClean="0"/>
              <a:t>View properties for artifacts</a:t>
            </a:r>
          </a:p>
          <a:p>
            <a:pPr>
              <a:spcBef>
                <a:spcPts val="1200"/>
              </a:spcBef>
            </a:pPr>
            <a:r>
              <a:rPr lang="en-US" sz="2800" dirty="0" smtClean="0"/>
              <a:t>Add any number of connections to different site collections</a:t>
            </a:r>
          </a:p>
        </p:txBody>
      </p:sp>
      <p:pic>
        <p:nvPicPr>
          <p:cNvPr id="5" name="Picture 2"/>
          <p:cNvPicPr>
            <a:picLocks noChangeAspect="1" noChangeArrowheads="1"/>
          </p:cNvPicPr>
          <p:nvPr/>
        </p:nvPicPr>
        <p:blipFill>
          <a:blip r:embed="rId2"/>
          <a:srcRect/>
          <a:stretch>
            <a:fillRect/>
          </a:stretch>
        </p:blipFill>
        <p:spPr bwMode="auto">
          <a:xfrm>
            <a:off x="6477000" y="1371600"/>
            <a:ext cx="2490271" cy="5334000"/>
          </a:xfrm>
          <a:prstGeom prst="rect">
            <a:avLst/>
          </a:prstGeom>
          <a:noFill/>
          <a:ln w="76200">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1113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1.2"/>
</p:tagLst>
</file>

<file path=ppt/tags/tag2.xml><?xml version="1.0" encoding="utf-8"?>
<p:tagLst xmlns:a="http://schemas.openxmlformats.org/drawingml/2006/main" xmlns:r="http://schemas.openxmlformats.org/officeDocument/2006/relationships" xmlns:p="http://schemas.openxmlformats.org/presentationml/2006/main">
  <p:tag name="TIMING" val="|1.8|1.5|1.9|27.8"/>
</p:tagLst>
</file>

<file path=ppt/theme/theme1.xml><?xml version="1.0" encoding="utf-8"?>
<a:theme xmlns:a="http://schemas.openxmlformats.org/drawingml/2006/main" name="Application Lifecycle Management with Visual Studio 2010">
  <a:themeElements>
    <a:clrScheme name="Visual Studio">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681888" mc:Ignorable=""/>
      </a:dk2>
      <a:lt2>
        <a:srgbClr xmlns:mc="http://schemas.openxmlformats.org/markup-compatibility/2006" xmlns:a14="http://schemas.microsoft.com/office/drawing/2010/main" val="DEE6F3" mc:Ignorable=""/>
      </a:lt2>
      <a:accent1>
        <a:srgbClr xmlns:mc="http://schemas.openxmlformats.org/markup-compatibility/2006" xmlns:a14="http://schemas.microsoft.com/office/drawing/2010/main" val="0FA1B8" mc:Ignorable=""/>
      </a:accent1>
      <a:accent2>
        <a:srgbClr xmlns:mc="http://schemas.openxmlformats.org/markup-compatibility/2006" xmlns:a14="http://schemas.microsoft.com/office/drawing/2010/main" val="056CB6" mc:Ignorable=""/>
      </a:accent2>
      <a:accent3>
        <a:srgbClr xmlns:mc="http://schemas.openxmlformats.org/markup-compatibility/2006" xmlns:a14="http://schemas.microsoft.com/office/drawing/2010/main" val="681888" mc:Ignorable=""/>
      </a:accent3>
      <a:accent4>
        <a:srgbClr xmlns:mc="http://schemas.openxmlformats.org/markup-compatibility/2006" xmlns:a14="http://schemas.microsoft.com/office/drawing/2010/main" val="260859" mc:Ignorable=""/>
      </a:accent4>
      <a:accent5>
        <a:srgbClr xmlns:mc="http://schemas.openxmlformats.org/markup-compatibility/2006" xmlns:a14="http://schemas.microsoft.com/office/drawing/2010/main" val="DEE6F3" mc:Ignorable=""/>
      </a:accent5>
      <a:accent6>
        <a:srgbClr xmlns:mc="http://schemas.openxmlformats.org/markup-compatibility/2006" xmlns:a14="http://schemas.microsoft.com/office/drawing/2010/main" val="525051" mc:Ignorable=""/>
      </a:accent6>
      <a:hlink>
        <a:srgbClr xmlns:mc="http://schemas.openxmlformats.org/markup-compatibility/2006" xmlns:a14="http://schemas.microsoft.com/office/drawing/2010/main" val="979596" mc:Ignorable=""/>
      </a:hlink>
      <a:folHlink>
        <a:srgbClr xmlns:mc="http://schemas.openxmlformats.org/markup-compatibility/2006" xmlns:a14="http://schemas.microsoft.com/office/drawing/2010/main" val="979596"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sz="2400"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la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50595" mc:Ignorable=""/>
      </a:dk2>
      <a:lt2>
        <a:srgbClr xmlns:mc="http://schemas.openxmlformats.org/markup-compatibility/2006" xmlns:a14="http://schemas.microsoft.com/office/drawing/2010/main" val="FFFF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3497AE"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7DCC2E" mc:Ignorable=""/>
      </a:accent4>
      <a:accent5>
        <a:srgbClr xmlns:mc="http://schemas.openxmlformats.org/markup-compatibility/2006" xmlns:a14="http://schemas.microsoft.com/office/drawing/2010/main" val="FF9929" mc:Ignorable=""/>
      </a:accent5>
      <a:accent6>
        <a:srgbClr xmlns:mc="http://schemas.openxmlformats.org/markup-compatibility/2006" xmlns:a14="http://schemas.microsoft.com/office/drawing/2010/main" val="7D3DA1" mc:Ignorable=""/>
      </a:accent6>
      <a:hlink>
        <a:srgbClr xmlns:mc="http://schemas.openxmlformats.org/markup-compatibility/2006" xmlns:a14="http://schemas.microsoft.com/office/drawing/2010/main" val="F3EB4F" mc:Ignorable=""/>
      </a:hlink>
      <a:folHlink>
        <a:srgbClr xmlns:mc="http://schemas.openxmlformats.org/markup-compatibility/2006" xmlns:a14="http://schemas.microsoft.com/office/drawing/2010/main" val="7DDDFF" mc:Ignorable=""/>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35000"/>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35000"/>
              </a:srgbClr>
            </a:outerShdw>
          </a:effectLst>
        </a:effectStyle>
        <a:effectStyle>
          <a:effectLst>
            <a:outerShdw blurRad="63500" dist="38100" dir="5400000" rotWithShape="0">
              <a:srgbClr xmlns:mc="http://schemas.openxmlformats.org/markup-compatibility/2006" xmlns:a14="http://schemas.microsoft.com/office/drawing/2010/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46F9A4363A1249B640812E4BCB0D10" ma:contentTypeVersion="0" ma:contentTypeDescription="Create a new document." ma:contentTypeScope="" ma:versionID="ebecbc291cdaf381a5566f8ed375d8e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0D2C03BD-DC84-41CC-A5E8-C644E680F306}">
  <ds:schemaRefs>
    <ds:schemaRef ds:uri="http://schemas.microsoft.com/sharepoint/v3/contenttype/forms"/>
  </ds:schemaRefs>
</ds:datastoreItem>
</file>

<file path=customXml/itemProps2.xml><?xml version="1.0" encoding="utf-8"?>
<ds:datastoreItem xmlns:ds="http://schemas.openxmlformats.org/officeDocument/2006/customXml" ds:itemID="{6AE7AAC1-815C-4BA9-A844-7B4F52CE46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3486147-4B20-4547-AC46-89D7D733851C}">
  <ds:schemaRefs>
    <ds:schemaRef ds:uri="http://schemas.microsoft.com/office/2006/metadata/properties"/>
    <ds:schemaRef ds:uri="http://purl.org/dc/terms/"/>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Application Lifecycle Management with Visual Studio 2010</Template>
  <TotalTime>1312</TotalTime>
  <Words>2992</Words>
  <Application>Microsoft Office PowerPoint</Application>
  <PresentationFormat>On-screen Show (4:3)</PresentationFormat>
  <Paragraphs>487</Paragraphs>
  <Slides>48</Slides>
  <Notes>30</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Application Lifecycle Management with Visual Studio 2010</vt:lpstr>
      <vt:lpstr>White with Consolas font for code slides</vt:lpstr>
      <vt:lpstr>SharePoint 2010 Development with Visual Studio 2010</vt:lpstr>
      <vt:lpstr>Evolution of SharePoint Tooling </vt:lpstr>
      <vt:lpstr>Visual Studio SharePoint Support Development environment requirements</vt:lpstr>
      <vt:lpstr>Visual Studio SharePoint Support Templates and designers</vt:lpstr>
      <vt:lpstr>Project Templates</vt:lpstr>
      <vt:lpstr>Project Wizard</vt:lpstr>
      <vt:lpstr>Item Templates</vt:lpstr>
      <vt:lpstr>Visual Studio SharePoint Support Project system</vt:lpstr>
      <vt:lpstr>SP Connections in Server Explorer</vt:lpstr>
      <vt:lpstr>Feature Designer</vt:lpstr>
      <vt:lpstr>Package Designer</vt:lpstr>
      <vt:lpstr>Packaging Explorer Project and Items</vt:lpstr>
      <vt:lpstr>Summary  - Visual Studio 2010 Developer Tools for SharePoint</vt:lpstr>
      <vt:lpstr>New way to work with SP Data</vt:lpstr>
      <vt:lpstr>LINQ to SharePoint Language Integrated Query</vt:lpstr>
      <vt:lpstr>Client Object Model Runs on Remote Machine</vt:lpstr>
      <vt:lpstr>Using the Client OM </vt:lpstr>
      <vt:lpstr>Client Object Model Sample .NET</vt:lpstr>
      <vt:lpstr>Client Object Model Sample JavaScript</vt:lpstr>
      <vt:lpstr>REST APIs REST-style ListData.svc Web Service </vt:lpstr>
      <vt:lpstr>REST APIs</vt:lpstr>
      <vt:lpstr>REST APIs URI Map - Entity Properties</vt:lpstr>
      <vt:lpstr>SharePoint Events Improvements Reacting to Server Events</vt:lpstr>
      <vt:lpstr>Workflow Improvements Popular and Successful Base in 2007</vt:lpstr>
      <vt:lpstr>Modern, Extensible UI</vt:lpstr>
      <vt:lpstr>The Ribbon Design</vt:lpstr>
      <vt:lpstr>Ribbon and Dialog Framework</vt:lpstr>
      <vt:lpstr>Ribbon and Dialog Framework</vt:lpstr>
      <vt:lpstr>New Server Ribbon Item  in Visual Studio Item Templates</vt:lpstr>
      <vt:lpstr>Example Code to Add a Ribbon Button</vt:lpstr>
      <vt:lpstr>Simple Ribbon Tab</vt:lpstr>
      <vt:lpstr>Silverlight 3 and SharePoint 2010 New UI Option</vt:lpstr>
      <vt:lpstr>Hosting Silverlight Applications</vt:lpstr>
      <vt:lpstr>New project type Silverlight Web Part in Visual Studio Project templates</vt:lpstr>
      <vt:lpstr>Simple Silverlight Web Part</vt:lpstr>
      <vt:lpstr>Business Connectivity Services</vt:lpstr>
      <vt:lpstr>Investment Areas</vt:lpstr>
      <vt:lpstr>External Content Types </vt:lpstr>
      <vt:lpstr>External Content Type The building block</vt:lpstr>
      <vt:lpstr>External Lists in SharePoint</vt:lpstr>
      <vt:lpstr>Visual Studio 2010 Support</vt:lpstr>
      <vt:lpstr>Northwind External List </vt:lpstr>
      <vt:lpstr>Summary - Business Connectivity Services</vt:lpstr>
      <vt:lpstr>PowerPoint Presentation</vt:lpstr>
      <vt:lpstr>Sandboxed Solutions</vt:lpstr>
      <vt:lpstr>SharePoint Online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SharePoint 2010 with Visual Studio 2010</dc:title>
  <dc:subject>Programming SharePoint 2010 with Visual Studio 2010</dc:subject>
  <dc:creator>Nguyen Ba Quang</dc:creator>
  <cp:lastModifiedBy>Cuong</cp:lastModifiedBy>
  <cp:revision>82</cp:revision>
  <dcterms:created xsi:type="dcterms:W3CDTF">2009-11-05T03:01:51Z</dcterms:created>
  <dcterms:modified xsi:type="dcterms:W3CDTF">2010-03-29T04:43:21Z</dcterms:modified>
  <cp:category>SharePoint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0x0101004F46F9A4363A1249B640812E4BCB0D10</vt:lpwstr>
  </property>
</Properties>
</file>